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256" r:id="rId2"/>
    <p:sldId id="282" r:id="rId3"/>
    <p:sldId id="278" r:id="rId4"/>
    <p:sldId id="280" r:id="rId5"/>
    <p:sldId id="289" r:id="rId6"/>
    <p:sldId id="279" r:id="rId7"/>
    <p:sldId id="284" r:id="rId8"/>
    <p:sldId id="258" r:id="rId9"/>
    <p:sldId id="260" r:id="rId10"/>
    <p:sldId id="259" r:id="rId11"/>
    <p:sldId id="283" r:id="rId12"/>
    <p:sldId id="265" r:id="rId13"/>
    <p:sldId id="267" r:id="rId14"/>
    <p:sldId id="262" r:id="rId15"/>
    <p:sldId id="288" r:id="rId16"/>
    <p:sldId id="287" r:id="rId17"/>
    <p:sldId id="264" r:id="rId18"/>
    <p:sldId id="277" r:id="rId19"/>
    <p:sldId id="269" r:id="rId20"/>
    <p:sldId id="268" r:id="rId21"/>
    <p:sldId id="272" r:id="rId22"/>
    <p:sldId id="275" r:id="rId23"/>
    <p:sldId id="285" r:id="rId24"/>
    <p:sldId id="286"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4C9A23B-A3E9-42B7-83DC-0B46FC2CBB3E}">
          <p14:sldIdLst>
            <p14:sldId id="256"/>
            <p14:sldId id="282"/>
            <p14:sldId id="278"/>
            <p14:sldId id="280"/>
            <p14:sldId id="289"/>
            <p14:sldId id="279"/>
            <p14:sldId id="284"/>
            <p14:sldId id="258"/>
            <p14:sldId id="260"/>
            <p14:sldId id="259"/>
            <p14:sldId id="283"/>
            <p14:sldId id="265"/>
            <p14:sldId id="267"/>
            <p14:sldId id="262"/>
            <p14:sldId id="288"/>
            <p14:sldId id="287"/>
            <p14:sldId id="264"/>
            <p14:sldId id="277"/>
            <p14:sldId id="269"/>
            <p14:sldId id="268"/>
            <p14:sldId id="272"/>
            <p14:sldId id="275"/>
            <p14:sldId id="285"/>
            <p14:sldId id="286"/>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24" autoAdjust="0"/>
    <p:restoredTop sz="94660"/>
  </p:normalViewPr>
  <p:slideViewPr>
    <p:cSldViewPr snapToGrid="0">
      <p:cViewPr>
        <p:scale>
          <a:sx n="100" d="100"/>
          <a:sy n="100" d="100"/>
        </p:scale>
        <p:origin x="36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954EF-C7E2-44B7-868A-EFE0127CF36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2800860-580E-4B2C-9F5F-C46E663532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7C3C0A4-876D-40C4-8C4E-06B78C8A3252}"/>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6AA18E29-5BFE-4D26-B6B0-E4919B75A0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41834-2557-4472-897F-E5824B31B81B}"/>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2366215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23BBF-9E36-4D09-9AAF-662B27E8793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A3DCE17-0071-4753-A1AB-D3564A1D81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C46EDE-58EF-468C-8823-C230BAEFFA0C}"/>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36605758-701C-4094-9D7A-C81CFC339D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3DE03F-199B-4015-AEA8-2C57D0B610B3}"/>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343467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B173B05-B48C-4F71-B7DF-D7EDC71C315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B0EE38-556F-4C67-A896-C87F4F6875C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09F604-8187-4DFA-BFF9-E595F1649E25}"/>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200B8A47-B737-4742-8EDE-078E3E8464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498AEF-62DC-4730-8C7B-3A28BD36CF13}"/>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4879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C75DBC-64B6-446F-9767-95A05E73D95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0A9D64-2C53-4A5E-831D-EEC4F2C97A2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0C57FDC-9C2F-4DA7-9ADC-F6E3F59D2169}"/>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4EA71D1F-8CAD-4900-B06A-7B37D3B150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985B30-50A7-4668-8906-44EB0D82CAF6}"/>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413791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C6374-A104-447F-9D15-DB2ACD4B2B7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3CE9BA-1D94-44E0-9C7B-F37B97DD7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21C488C-4381-40F7-8E1B-18F1F90ACC1D}"/>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4E2E65D5-9287-4057-9B6A-8E88C98543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AA17AB-C55F-4A8A-BB66-BBDC2EE95DE5}"/>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159537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6739ED-21E8-4549-924B-B49F66B763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848063F-EBE6-4E54-9447-DF3396D441F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BA33C94-39E9-4F39-9114-6DBDF8BF224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7EEF35C-4688-4895-B3FA-CC60640765FF}"/>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6" name="フッター プレースホルダー 5">
            <a:extLst>
              <a:ext uri="{FF2B5EF4-FFF2-40B4-BE49-F238E27FC236}">
                <a16:creationId xmlns:a16="http://schemas.microsoft.com/office/drawing/2014/main" id="{1949015C-838C-4C3F-9CBF-A82E2FF4A7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76F1F2-7D95-43E1-A197-DDB8BB3EB445}"/>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243966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C16E77-3A98-4BE0-81A6-90DE69CD6C1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801452-B161-4549-A26D-14F0D1DA3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C71409E-6EC9-4ABB-AD6D-C9329B02721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4C1195-CCC0-4C50-BFFC-EF5AE1EAE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C3D333D-5562-4700-8728-7C9A7E712D1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B8C6EB-6400-498E-86D9-062E96531039}"/>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8" name="フッター プレースホルダー 7">
            <a:extLst>
              <a:ext uri="{FF2B5EF4-FFF2-40B4-BE49-F238E27FC236}">
                <a16:creationId xmlns:a16="http://schemas.microsoft.com/office/drawing/2014/main" id="{55F8E759-915F-433F-8CAF-28BE74ECC20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52C0C1-A09A-4EA8-82C6-AFCA766C4B0B}"/>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351835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85EBAC-F668-4E08-97FD-B7103B0CE72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2446469-6CEC-4DBB-9D81-744C635A7A5A}"/>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4" name="フッター プレースホルダー 3">
            <a:extLst>
              <a:ext uri="{FF2B5EF4-FFF2-40B4-BE49-F238E27FC236}">
                <a16:creationId xmlns:a16="http://schemas.microsoft.com/office/drawing/2014/main" id="{46AB5256-1360-4D21-9EAB-1E9B59BC8B1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91D6E53-EF30-4356-8A59-DF9607D216F7}"/>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258425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DD169C0-CA0B-483A-B183-881C990610FF}"/>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3" name="フッター プレースホルダー 2">
            <a:extLst>
              <a:ext uri="{FF2B5EF4-FFF2-40B4-BE49-F238E27FC236}">
                <a16:creationId xmlns:a16="http://schemas.microsoft.com/office/drawing/2014/main" id="{DEA09564-D378-4A6C-9FC2-C0A12FFFACD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B9B095-FA3D-4274-9F6A-263ED5CC474D}"/>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132503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F61B8D-D27B-4294-A70D-703AD2E79E6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CA1FD1-1439-4DDF-8CD6-216D7906A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71539CF-1CDF-4416-A18D-706FCD8B5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B94F58-EA79-44D8-87C3-B33B39CAAF4F}"/>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6" name="フッター プレースホルダー 5">
            <a:extLst>
              <a:ext uri="{FF2B5EF4-FFF2-40B4-BE49-F238E27FC236}">
                <a16:creationId xmlns:a16="http://schemas.microsoft.com/office/drawing/2014/main" id="{773B74FA-B993-45F3-9DBB-03B9377E6F5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624E00-17DE-42E7-859D-63D642A14C37}"/>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424449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FA9FC7-F308-47F7-94CE-F26DB82496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6FE58A6-26F3-40EA-8852-BDC18B62D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07E654A-7CE1-49C1-B79C-7C7DA08EF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2A00E1-DF16-407B-BFC3-79AAD2CCC1FC}"/>
              </a:ext>
            </a:extLst>
          </p:cNvPr>
          <p:cNvSpPr>
            <a:spLocks noGrp="1"/>
          </p:cNvSpPr>
          <p:nvPr>
            <p:ph type="dt" sz="half" idx="10"/>
          </p:nvPr>
        </p:nvSpPr>
        <p:spPr/>
        <p:txBody>
          <a:bodyPr/>
          <a:lstStyle/>
          <a:p>
            <a:fld id="{AE56DD12-4A1F-4F31-92C7-83D946A0291D}" type="datetimeFigureOut">
              <a:rPr kumimoji="1" lang="ja-JP" altLang="en-US" smtClean="0"/>
              <a:t>2023/5/6</a:t>
            </a:fld>
            <a:endParaRPr kumimoji="1" lang="ja-JP" altLang="en-US"/>
          </a:p>
        </p:txBody>
      </p:sp>
      <p:sp>
        <p:nvSpPr>
          <p:cNvPr id="6" name="フッター プレースホルダー 5">
            <a:extLst>
              <a:ext uri="{FF2B5EF4-FFF2-40B4-BE49-F238E27FC236}">
                <a16:creationId xmlns:a16="http://schemas.microsoft.com/office/drawing/2014/main" id="{E3BD2B0A-CC0B-4AF0-9E2B-FBE6276E683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1EC156C-45E8-4602-A949-D2A366B6893F}"/>
              </a:ext>
            </a:extLst>
          </p:cNvPr>
          <p:cNvSpPr>
            <a:spLocks noGrp="1"/>
          </p:cNvSpPr>
          <p:nvPr>
            <p:ph type="sldNum" sz="quarter" idx="12"/>
          </p:nvPr>
        </p:nvSpPr>
        <p:spPr/>
        <p:txBody>
          <a:body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247843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D9D3ED5-CD41-429D-BD59-DABCF4DD48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7E8598-64B8-4ED4-B12E-85C215DDD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CCDC30-4D77-468A-B4AA-73D07208B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6DD12-4A1F-4F31-92C7-83D946A0291D}" type="datetimeFigureOut">
              <a:rPr kumimoji="1" lang="ja-JP" altLang="en-US" smtClean="0"/>
              <a:t>2023/5/6</a:t>
            </a:fld>
            <a:endParaRPr kumimoji="1" lang="ja-JP" altLang="en-US"/>
          </a:p>
        </p:txBody>
      </p:sp>
      <p:sp>
        <p:nvSpPr>
          <p:cNvPr id="5" name="フッター プレースホルダー 4">
            <a:extLst>
              <a:ext uri="{FF2B5EF4-FFF2-40B4-BE49-F238E27FC236}">
                <a16:creationId xmlns:a16="http://schemas.microsoft.com/office/drawing/2014/main" id="{DAF5B275-18AD-4980-A58F-535995B2C5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B8B754B-17BA-49CC-A1F5-136938FFE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E5F58-3F33-4230-AC21-124C23103D7B}" type="slidenum">
              <a:rPr kumimoji="1" lang="ja-JP" altLang="en-US" smtClean="0"/>
              <a:t>‹#›</a:t>
            </a:fld>
            <a:endParaRPr kumimoji="1" lang="ja-JP" altLang="en-US"/>
          </a:p>
        </p:txBody>
      </p:sp>
    </p:spTree>
    <p:extLst>
      <p:ext uri="{BB962C8B-B14F-4D97-AF65-F5344CB8AC3E}">
        <p14:creationId xmlns:p14="http://schemas.microsoft.com/office/powerpoint/2010/main" val="19865294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hyperlink" Target="&#12402;&#12398;&#12418;&#12392;&#12301;&#12398;&#21608;&#36794;.ppt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FA279-7BCC-4BFD-901A-95084EB5B850}"/>
              </a:ext>
            </a:extLst>
          </p:cNvPr>
          <p:cNvSpPr>
            <a:spLocks noGrp="1"/>
          </p:cNvSpPr>
          <p:nvPr>
            <p:ph type="ctrTitle"/>
          </p:nvPr>
        </p:nvSpPr>
        <p:spPr>
          <a:xfrm>
            <a:off x="1671234" y="442467"/>
            <a:ext cx="9144000" cy="1231350"/>
          </a:xfrm>
        </p:spPr>
        <p:txBody>
          <a:bodyPr/>
          <a:lstStyle/>
          <a:p>
            <a:r>
              <a:rPr kumimoji="1" lang="ja-JP" altLang="en-US" dirty="0"/>
              <a:t>「ひのもと」の周辺</a:t>
            </a:r>
          </a:p>
        </p:txBody>
      </p:sp>
      <p:sp>
        <p:nvSpPr>
          <p:cNvPr id="3" name="字幕 2">
            <a:extLst>
              <a:ext uri="{FF2B5EF4-FFF2-40B4-BE49-F238E27FC236}">
                <a16:creationId xmlns:a16="http://schemas.microsoft.com/office/drawing/2014/main" id="{7D9DB56A-89F5-4E00-B67E-D64C10B3E0C4}"/>
              </a:ext>
            </a:extLst>
          </p:cNvPr>
          <p:cNvSpPr>
            <a:spLocks noGrp="1"/>
          </p:cNvSpPr>
          <p:nvPr>
            <p:ph type="subTitle" idx="1"/>
          </p:nvPr>
        </p:nvSpPr>
        <p:spPr>
          <a:xfrm>
            <a:off x="1671234" y="1773238"/>
            <a:ext cx="9144000" cy="362232"/>
          </a:xfrm>
        </p:spPr>
        <p:txBody>
          <a:bodyPr>
            <a:normAutofit fontScale="92500" lnSpcReduction="10000"/>
          </a:bodyPr>
          <a:lstStyle/>
          <a:p>
            <a:r>
              <a:rPr kumimoji="1" lang="ja-JP" altLang="en-US" dirty="0"/>
              <a:t>「日本」とは？</a:t>
            </a:r>
            <a:endParaRPr kumimoji="1" lang="en-US" altLang="ja-JP" dirty="0"/>
          </a:p>
          <a:p>
            <a:endParaRPr kumimoji="1" lang="ja-JP" altLang="en-US" dirty="0"/>
          </a:p>
        </p:txBody>
      </p:sp>
      <p:sp>
        <p:nvSpPr>
          <p:cNvPr id="4" name="コンテンツ プレースホルダー 2">
            <a:extLst>
              <a:ext uri="{FF2B5EF4-FFF2-40B4-BE49-F238E27FC236}">
                <a16:creationId xmlns:a16="http://schemas.microsoft.com/office/drawing/2014/main" id="{8D3A63D0-7C07-4423-B581-A05A3599271B}"/>
              </a:ext>
            </a:extLst>
          </p:cNvPr>
          <p:cNvSpPr txBox="1">
            <a:spLocks/>
          </p:cNvSpPr>
          <p:nvPr/>
        </p:nvSpPr>
        <p:spPr>
          <a:xfrm>
            <a:off x="1376766" y="3643934"/>
            <a:ext cx="10236962" cy="575791"/>
          </a:xfrm>
          <a:prstGeom prst="rect">
            <a:avLst/>
          </a:prstGeom>
          <a:solidFill>
            <a:schemeClr val="accent4">
              <a:lumMod val="40000"/>
              <a:lumOff val="6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b="1" dirty="0"/>
              <a:t>・１中国文献における「倭奴」「倭」「日本」</a:t>
            </a:r>
            <a:endParaRPr lang="en-US" altLang="ja-JP" sz="3200" b="1" dirty="0"/>
          </a:p>
          <a:p>
            <a:endParaRPr lang="ja-JP" altLang="en-US" dirty="0"/>
          </a:p>
        </p:txBody>
      </p:sp>
      <p:sp>
        <p:nvSpPr>
          <p:cNvPr id="5" name="テキスト ボックス 4">
            <a:extLst>
              <a:ext uri="{FF2B5EF4-FFF2-40B4-BE49-F238E27FC236}">
                <a16:creationId xmlns:a16="http://schemas.microsoft.com/office/drawing/2014/main" id="{91D95FD0-6813-4FA0-A7FE-398689663816}"/>
              </a:ext>
            </a:extLst>
          </p:cNvPr>
          <p:cNvSpPr txBox="1"/>
          <p:nvPr/>
        </p:nvSpPr>
        <p:spPr>
          <a:xfrm>
            <a:off x="1762924" y="2351093"/>
            <a:ext cx="8468423" cy="1077218"/>
          </a:xfrm>
          <a:prstGeom prst="rect">
            <a:avLst/>
          </a:prstGeom>
          <a:noFill/>
        </p:spPr>
        <p:txBody>
          <a:bodyPr wrap="square" rtlCol="0">
            <a:spAutoFit/>
          </a:bodyPr>
          <a:lstStyle/>
          <a:p>
            <a:pPr algn="ctr"/>
            <a:r>
              <a:rPr lang="ja-JP" altLang="en-US" sz="3200" b="1" dirty="0"/>
              <a:t>アプローチ</a:t>
            </a:r>
            <a:endParaRPr lang="en-US" altLang="ja-JP" sz="3200" b="1" dirty="0"/>
          </a:p>
          <a:p>
            <a:pPr algn="ctr"/>
            <a:r>
              <a:rPr lang="en-US" altLang="ja-JP" sz="3200" b="1" dirty="0"/>
              <a:t>3</a:t>
            </a:r>
            <a:r>
              <a:rPr lang="ja-JP" altLang="en-US" sz="3200" b="1" dirty="0"/>
              <a:t>つの位相／情報群</a:t>
            </a:r>
            <a:endParaRPr lang="en-US" altLang="ja-JP" sz="3200" b="1" dirty="0"/>
          </a:p>
        </p:txBody>
      </p:sp>
      <p:sp>
        <p:nvSpPr>
          <p:cNvPr id="6" name="テキスト ボックス 5">
            <a:extLst>
              <a:ext uri="{FF2B5EF4-FFF2-40B4-BE49-F238E27FC236}">
                <a16:creationId xmlns:a16="http://schemas.microsoft.com/office/drawing/2014/main" id="{1129A962-59B8-419B-9FC5-15878C8C56B6}"/>
              </a:ext>
            </a:extLst>
          </p:cNvPr>
          <p:cNvSpPr txBox="1"/>
          <p:nvPr/>
        </p:nvSpPr>
        <p:spPr>
          <a:xfrm>
            <a:off x="1376766" y="4352000"/>
            <a:ext cx="10323428" cy="584775"/>
          </a:xfrm>
          <a:prstGeom prst="rect">
            <a:avLst/>
          </a:prstGeom>
          <a:solidFill>
            <a:schemeClr val="accent6">
              <a:alpha val="50000"/>
            </a:schemeClr>
          </a:solidFill>
        </p:spPr>
        <p:txBody>
          <a:bodyPr wrap="square" rtlCol="0">
            <a:spAutoFit/>
          </a:bodyPr>
          <a:lstStyle/>
          <a:p>
            <a:r>
              <a:rPr lang="ja-JP" altLang="en-US" sz="3200" b="1" dirty="0"/>
              <a:t>・２奈良盆地の地名：櫟本、柳本、柿本、橿原、檜原</a:t>
            </a:r>
            <a:endParaRPr kumimoji="1" lang="ja-JP" altLang="en-US" sz="3200" dirty="0"/>
          </a:p>
        </p:txBody>
      </p:sp>
      <p:sp>
        <p:nvSpPr>
          <p:cNvPr id="7" name="テキスト ボックス 6">
            <a:extLst>
              <a:ext uri="{FF2B5EF4-FFF2-40B4-BE49-F238E27FC236}">
                <a16:creationId xmlns:a16="http://schemas.microsoft.com/office/drawing/2014/main" id="{A24A9267-022B-410D-A7AE-29C6224DE27C}"/>
              </a:ext>
            </a:extLst>
          </p:cNvPr>
          <p:cNvSpPr txBox="1"/>
          <p:nvPr/>
        </p:nvSpPr>
        <p:spPr>
          <a:xfrm>
            <a:off x="1376766" y="5069050"/>
            <a:ext cx="9501776" cy="539058"/>
          </a:xfrm>
          <a:prstGeom prst="rect">
            <a:avLst/>
          </a:prstGeom>
          <a:solidFill>
            <a:schemeClr val="accent2">
              <a:lumMod val="60000"/>
              <a:lumOff val="40000"/>
            </a:schemeClr>
          </a:solidFill>
        </p:spPr>
        <p:txBody>
          <a:bodyPr wrap="square" rtlCol="0">
            <a:spAutoFit/>
          </a:bodyPr>
          <a:lstStyle/>
          <a:p>
            <a:pPr marL="0" lvl="1">
              <a:lnSpc>
                <a:spcPct val="90000"/>
              </a:lnSpc>
            </a:pPr>
            <a:r>
              <a:rPr lang="ja-JP" altLang="en-US" sz="3200" b="1" dirty="0">
                <a:solidFill>
                  <a:prstClr val="black"/>
                </a:solidFill>
              </a:rPr>
              <a:t>・３東北地方の「日本」：つぼの</a:t>
            </a:r>
            <a:r>
              <a:rPr lang="ja-JP" altLang="en-US" sz="3200" b="1" dirty="0" err="1">
                <a:solidFill>
                  <a:prstClr val="black"/>
                </a:solidFill>
              </a:rPr>
              <a:t>い</a:t>
            </a:r>
            <a:r>
              <a:rPr lang="ja-JP" altLang="en-US" sz="3200" b="1" dirty="0">
                <a:solidFill>
                  <a:prstClr val="black"/>
                </a:solidFill>
              </a:rPr>
              <a:t>しぶみ</a:t>
            </a:r>
            <a:endParaRPr lang="en-US" altLang="ja-JP" sz="3200" b="1" dirty="0">
              <a:solidFill>
                <a:prstClr val="black"/>
              </a:solidFill>
            </a:endParaRPr>
          </a:p>
        </p:txBody>
      </p:sp>
    </p:spTree>
    <p:extLst>
      <p:ext uri="{BB962C8B-B14F-4D97-AF65-F5344CB8AC3E}">
        <p14:creationId xmlns:p14="http://schemas.microsoft.com/office/powerpoint/2010/main" val="3272366509"/>
      </p:ext>
    </p:extLst>
  </p:cSld>
  <p:clrMapOvr>
    <a:masterClrMapping/>
  </p:clrMapOvr>
  <mc:AlternateContent xmlns:mc="http://schemas.openxmlformats.org/markup-compatibility/2006" xmlns:p14="http://schemas.microsoft.com/office/powerpoint/2010/main">
    <mc:Choice Requires="p14">
      <p:transition p14:dur="10" advTm="1200"/>
    </mc:Choice>
    <mc:Fallback xmlns="">
      <p:transition advTm="12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A748CE-20C5-40EA-8700-17E91AC2241B}"/>
              </a:ext>
            </a:extLst>
          </p:cNvPr>
          <p:cNvSpPr>
            <a:spLocks noGrp="1"/>
          </p:cNvSpPr>
          <p:nvPr>
            <p:ph type="title"/>
          </p:nvPr>
        </p:nvSpPr>
        <p:spPr>
          <a:xfrm>
            <a:off x="974358" y="0"/>
            <a:ext cx="8534400" cy="1507067"/>
          </a:xfrm>
        </p:spPr>
        <p:txBody>
          <a:bodyPr/>
          <a:lstStyle/>
          <a:p>
            <a:r>
              <a:rPr kumimoji="1" lang="ja-JP" altLang="en-US" dirty="0"/>
              <a:t>いちひがもと</a:t>
            </a:r>
          </a:p>
        </p:txBody>
      </p:sp>
      <p:sp>
        <p:nvSpPr>
          <p:cNvPr id="3" name="コンテンツ プレースホルダー 2">
            <a:extLst>
              <a:ext uri="{FF2B5EF4-FFF2-40B4-BE49-F238E27FC236}">
                <a16:creationId xmlns:a16="http://schemas.microsoft.com/office/drawing/2014/main" id="{AF417340-DE07-4026-A7B8-5892FD903F32}"/>
              </a:ext>
            </a:extLst>
          </p:cNvPr>
          <p:cNvSpPr>
            <a:spLocks noGrp="1"/>
          </p:cNvSpPr>
          <p:nvPr>
            <p:ph idx="1"/>
          </p:nvPr>
        </p:nvSpPr>
        <p:spPr>
          <a:xfrm>
            <a:off x="1294362" y="2692740"/>
            <a:ext cx="9603275" cy="1049236"/>
          </a:xfrm>
        </p:spPr>
        <p:txBody>
          <a:bodyPr>
            <a:normAutofit fontScale="25000" lnSpcReduction="20000"/>
          </a:bodyPr>
          <a:lstStyle/>
          <a:p>
            <a:endParaRPr lang="en-US" altLang="ja-JP" sz="6400" b="1" dirty="0"/>
          </a:p>
          <a:p>
            <a:r>
              <a:rPr lang="en-US" altLang="ja-JP" sz="6400" b="1" dirty="0"/>
              <a:t>(</a:t>
            </a:r>
            <a:r>
              <a:rPr lang="ja-JP" altLang="en-US" sz="6400" b="1" dirty="0"/>
              <a:t>前略）あしひきのこの片山に二つ立つ 　　</a:t>
            </a:r>
            <a:endParaRPr lang="en-US" altLang="ja-JP" sz="6400" b="1" dirty="0"/>
          </a:p>
          <a:p>
            <a:pPr marL="0" indent="0">
              <a:buNone/>
            </a:pPr>
            <a:r>
              <a:rPr lang="ja-JP" altLang="en-US" sz="6400" b="1" dirty="0"/>
              <a:t>櫟本（</a:t>
            </a:r>
            <a:r>
              <a:rPr lang="ja-JP" altLang="en-US" sz="6400" dirty="0"/>
              <a:t>いちひがもと</a:t>
            </a:r>
            <a:r>
              <a:rPr lang="ja-JP" altLang="en-US" sz="6400" b="1" dirty="0"/>
              <a:t>）に梓弓八つ手挟み</a:t>
            </a:r>
            <a:r>
              <a:rPr lang="en-US" altLang="ja-JP" sz="6400" b="1" dirty="0"/>
              <a:t>(</a:t>
            </a:r>
            <a:r>
              <a:rPr lang="ja-JP" altLang="en-US" sz="6400" b="1" dirty="0"/>
              <a:t>後略）　</a:t>
            </a:r>
            <a:endParaRPr lang="en-US" altLang="ja-JP" sz="6400" b="1" dirty="0"/>
          </a:p>
          <a:p>
            <a:pPr marL="0" indent="0">
              <a:buNone/>
            </a:pPr>
            <a:r>
              <a:rPr lang="ja-JP" altLang="en-US" sz="6400" b="1" dirty="0"/>
              <a:t>（万葉集３８８５）</a:t>
            </a:r>
            <a:endParaRPr lang="en-US" altLang="ja-JP" sz="6400" b="1" dirty="0"/>
          </a:p>
          <a:p>
            <a:pPr marL="0" indent="0">
              <a:buNone/>
            </a:pPr>
            <a:endParaRPr lang="en-US" altLang="ja-JP" b="1" dirty="0"/>
          </a:p>
          <a:p>
            <a:endParaRPr kumimoji="1" lang="ja-JP" altLang="en-US" dirty="0"/>
          </a:p>
        </p:txBody>
      </p:sp>
      <p:sp>
        <p:nvSpPr>
          <p:cNvPr id="4" name="テキスト ボックス 3">
            <a:extLst>
              <a:ext uri="{FF2B5EF4-FFF2-40B4-BE49-F238E27FC236}">
                <a16:creationId xmlns:a16="http://schemas.microsoft.com/office/drawing/2014/main" id="{91B7D44B-0B55-4317-B536-3E82E5817DDC}"/>
              </a:ext>
            </a:extLst>
          </p:cNvPr>
          <p:cNvSpPr txBox="1"/>
          <p:nvPr/>
        </p:nvSpPr>
        <p:spPr>
          <a:xfrm>
            <a:off x="1073510" y="1307225"/>
            <a:ext cx="8869680" cy="954107"/>
          </a:xfrm>
          <a:prstGeom prst="rect">
            <a:avLst/>
          </a:prstGeom>
          <a:noFill/>
        </p:spPr>
        <p:txBody>
          <a:bodyPr wrap="square" rtlCol="0">
            <a:spAutoFit/>
          </a:bodyPr>
          <a:lstStyle/>
          <a:p>
            <a:r>
              <a:rPr kumimoji="1" lang="ja-JP" altLang="en-US" sz="2800" b="1" dirty="0"/>
              <a:t>「いちひがもと」　厳檜が本　⇒　檜の本</a:t>
            </a:r>
            <a:endParaRPr kumimoji="1" lang="en-US" altLang="ja-JP" sz="2800" b="1" dirty="0"/>
          </a:p>
          <a:p>
            <a:r>
              <a:rPr kumimoji="1" lang="ja-JP" altLang="en-US" sz="2800" b="1" dirty="0"/>
              <a:t>「いた」「いち」「いつ」は「甚だしい」の意で同根。</a:t>
            </a:r>
          </a:p>
        </p:txBody>
      </p:sp>
    </p:spTree>
    <p:extLst>
      <p:ext uri="{BB962C8B-B14F-4D97-AF65-F5344CB8AC3E}">
        <p14:creationId xmlns:p14="http://schemas.microsoft.com/office/powerpoint/2010/main" val="268837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D9E2EB1-1222-445F-9E84-6E1730A09F00}"/>
              </a:ext>
            </a:extLst>
          </p:cNvPr>
          <p:cNvSpPr/>
          <p:nvPr/>
        </p:nvSpPr>
        <p:spPr>
          <a:xfrm>
            <a:off x="2496842" y="712807"/>
            <a:ext cx="6883179" cy="4247317"/>
          </a:xfrm>
          <a:prstGeom prst="rect">
            <a:avLst/>
          </a:prstGeom>
        </p:spPr>
        <p:txBody>
          <a:bodyPr wrap="square">
            <a:spAutoFit/>
          </a:bodyPr>
          <a:lstStyle/>
          <a:p>
            <a:r>
              <a:rPr lang="en-US" altLang="ja-JP" dirty="0">
                <a:latin typeface="RyuminPr6N-Reg"/>
              </a:rPr>
              <a:t>1092</a:t>
            </a:r>
            <a:r>
              <a:rPr lang="ja-JP" altLang="en-US" dirty="0">
                <a:latin typeface="RyuminPr6N-Reg"/>
              </a:rPr>
              <a:t>　</a:t>
            </a:r>
            <a:r>
              <a:rPr lang="ja-JP" altLang="en-US" b="1" dirty="0">
                <a:latin typeface="RyuminPr6N-Reg"/>
              </a:rPr>
              <a:t>まきむくのひはら</a:t>
            </a:r>
            <a:r>
              <a:rPr lang="ja-JP" altLang="en-US" dirty="0">
                <a:latin typeface="RyuminPr6N-Reg"/>
              </a:rPr>
              <a:t>のやまを　　　　</a:t>
            </a:r>
            <a:r>
              <a:rPr lang="ja-JP" altLang="en-US" b="1" dirty="0">
                <a:latin typeface="RyuminPr6N-Reg"/>
              </a:rPr>
              <a:t>巻向之桧原</a:t>
            </a:r>
            <a:r>
              <a:rPr lang="ja-JP" altLang="en-US" dirty="0">
                <a:latin typeface="RyuminPr6N-Reg"/>
              </a:rPr>
              <a:t>山乎</a:t>
            </a:r>
          </a:p>
          <a:p>
            <a:r>
              <a:rPr lang="en-US" altLang="ja-JP" dirty="0">
                <a:latin typeface="RyuminPr6N-Reg"/>
              </a:rPr>
              <a:t>1095</a:t>
            </a:r>
            <a:r>
              <a:rPr lang="ja-JP" altLang="en-US" dirty="0">
                <a:latin typeface="RyuminPr6N-Reg"/>
              </a:rPr>
              <a:t>　みもろつくみわやまみれば　　　　三諸就三輪山見者</a:t>
            </a:r>
          </a:p>
          <a:p>
            <a:r>
              <a:rPr lang="ja-JP" altLang="en-US" dirty="0">
                <a:latin typeface="RyuminPr6N-Reg"/>
              </a:rPr>
              <a:t>　　　こもりくの　　　　　　　　　　　隠口乃</a:t>
            </a:r>
          </a:p>
          <a:p>
            <a:r>
              <a:rPr lang="ja-JP" altLang="en-US" dirty="0">
                <a:latin typeface="RyuminPr6N-Reg"/>
              </a:rPr>
              <a:t>　　　</a:t>
            </a:r>
            <a:r>
              <a:rPr lang="ja-JP" altLang="en-US" b="1" dirty="0">
                <a:latin typeface="RyuminPr6N-Reg"/>
              </a:rPr>
              <a:t>はつせのひはら</a:t>
            </a:r>
            <a:r>
              <a:rPr lang="ja-JP" altLang="en-US" dirty="0">
                <a:latin typeface="RyuminPr6N-Reg"/>
              </a:rPr>
              <a:t>　　　　　　　　　</a:t>
            </a:r>
            <a:r>
              <a:rPr lang="ja-JP" altLang="en-US" b="1" dirty="0">
                <a:latin typeface="RyuminPr6N-Reg"/>
              </a:rPr>
              <a:t>始瀬之桧原</a:t>
            </a:r>
          </a:p>
          <a:p>
            <a:r>
              <a:rPr lang="ja-JP" altLang="en-US" dirty="0">
                <a:latin typeface="RyuminPr6N-Reg"/>
              </a:rPr>
              <a:t>　　　おもほゆるかも　　　　　　　　　所念鴨</a:t>
            </a:r>
          </a:p>
          <a:p>
            <a:r>
              <a:rPr lang="en-US" altLang="ja-JP" dirty="0">
                <a:latin typeface="RyuminPr6N-Reg"/>
              </a:rPr>
              <a:t>1118</a:t>
            </a:r>
            <a:r>
              <a:rPr lang="ja-JP" altLang="en-US" dirty="0">
                <a:latin typeface="RyuminPr6N-Reg"/>
              </a:rPr>
              <a:t>　いにしへにありけむひとも　　　　古尓有險人母</a:t>
            </a:r>
            <a:endParaRPr lang="en-US" altLang="ja-JP" dirty="0">
              <a:latin typeface="RyuminPr6N-Reg"/>
            </a:endParaRPr>
          </a:p>
          <a:p>
            <a:r>
              <a:rPr lang="ja-JP" altLang="en-US" dirty="0">
                <a:latin typeface="RyuminPr6N-Reg"/>
              </a:rPr>
              <a:t>　　　わがごとか</a:t>
            </a:r>
            <a:r>
              <a:rPr lang="ja-JP" altLang="en-US" b="1" dirty="0">
                <a:latin typeface="RyuminPr6N-Reg"/>
              </a:rPr>
              <a:t>みわのひはら</a:t>
            </a:r>
            <a:r>
              <a:rPr lang="ja-JP" altLang="en-US" dirty="0">
                <a:latin typeface="RyuminPr6N-Reg"/>
              </a:rPr>
              <a:t>に　　　　如吾等架</a:t>
            </a:r>
            <a:r>
              <a:rPr lang="ja-JP" altLang="en-US" b="1" dirty="0">
                <a:latin typeface="RyuminPr6N-Reg"/>
              </a:rPr>
              <a:t>弥和乃桧原</a:t>
            </a:r>
            <a:r>
              <a:rPr lang="ja-JP" altLang="en-US" dirty="0">
                <a:latin typeface="RyuminPr6N-Reg"/>
              </a:rPr>
              <a:t>尓</a:t>
            </a:r>
          </a:p>
          <a:p>
            <a:r>
              <a:rPr lang="ja-JP" altLang="en-US" dirty="0">
                <a:latin typeface="RyuminPr6N-Reg"/>
              </a:rPr>
              <a:t>　　　かざしをりけむ　　　　　　　　　挿頭折兼</a:t>
            </a:r>
          </a:p>
          <a:p>
            <a:r>
              <a:rPr lang="en-US" altLang="ja-JP" dirty="0">
                <a:latin typeface="RyuminPr6N-Reg"/>
              </a:rPr>
              <a:t>1119</a:t>
            </a:r>
            <a:r>
              <a:rPr lang="ja-JP" altLang="en-US" dirty="0">
                <a:latin typeface="RyuminPr6N-Reg"/>
              </a:rPr>
              <a:t>　ゆくかはのすぎにしひとの　　　　徃川之過去人之</a:t>
            </a:r>
          </a:p>
          <a:p>
            <a:r>
              <a:rPr lang="ja-JP" altLang="en-US" dirty="0">
                <a:latin typeface="RyuminPr6N-Reg"/>
              </a:rPr>
              <a:t>             たをらねば                               　　　　手不折者</a:t>
            </a:r>
          </a:p>
          <a:p>
            <a:r>
              <a:rPr lang="ja-JP" altLang="en-US" dirty="0">
                <a:latin typeface="RyuminPr6N-Reg"/>
              </a:rPr>
              <a:t>             うらぶれたてり　　　　　　　　　裏觸立</a:t>
            </a:r>
          </a:p>
          <a:p>
            <a:r>
              <a:rPr lang="ja-JP" altLang="en-US" dirty="0">
                <a:latin typeface="RyuminPr6N-Reg"/>
              </a:rPr>
              <a:t>　　　</a:t>
            </a:r>
            <a:r>
              <a:rPr lang="ja-JP" altLang="en-US" b="1" dirty="0">
                <a:latin typeface="RyuminPr6N-Reg"/>
              </a:rPr>
              <a:t>みわのひはら</a:t>
            </a:r>
            <a:r>
              <a:rPr lang="ja-JP" altLang="en-US" dirty="0">
                <a:latin typeface="RyuminPr6N-Reg"/>
              </a:rPr>
              <a:t>は　　　　　　　　　</a:t>
            </a:r>
            <a:r>
              <a:rPr lang="ja-JP" altLang="en-US" b="1" dirty="0">
                <a:latin typeface="RyuminPr6N-Reg"/>
              </a:rPr>
              <a:t>三和之桧原</a:t>
            </a:r>
            <a:r>
              <a:rPr lang="ja-JP" altLang="en-US" dirty="0">
                <a:latin typeface="RyuminPr6N-Reg"/>
              </a:rPr>
              <a:t>者</a:t>
            </a:r>
          </a:p>
          <a:p>
            <a:r>
              <a:rPr lang="en-US" altLang="ja-JP" dirty="0">
                <a:latin typeface="RyuminPr6N-Reg"/>
              </a:rPr>
              <a:t>1813</a:t>
            </a:r>
            <a:r>
              <a:rPr lang="ja-JP" altLang="en-US" dirty="0">
                <a:latin typeface="RyuminPr6N-Reg"/>
              </a:rPr>
              <a:t>　</a:t>
            </a:r>
            <a:r>
              <a:rPr lang="ja-JP" altLang="en-US" b="1" dirty="0">
                <a:latin typeface="RyuminPr6N-Reg"/>
              </a:rPr>
              <a:t>まきむくのひはら</a:t>
            </a:r>
            <a:r>
              <a:rPr lang="ja-JP" altLang="en-US" dirty="0">
                <a:latin typeface="RyuminPr6N-Reg"/>
              </a:rPr>
              <a:t>にたてる　　　　</a:t>
            </a:r>
            <a:r>
              <a:rPr lang="ja-JP" altLang="en-US" b="1" dirty="0">
                <a:latin typeface="RyuminPr6N-Reg"/>
              </a:rPr>
              <a:t>巻向之桧原</a:t>
            </a:r>
            <a:r>
              <a:rPr lang="ja-JP" altLang="en-US" dirty="0">
                <a:latin typeface="RyuminPr6N-Reg"/>
              </a:rPr>
              <a:t>丹立流</a:t>
            </a:r>
          </a:p>
          <a:p>
            <a:r>
              <a:rPr lang="ja-JP" altLang="en-US" dirty="0">
                <a:latin typeface="RyuminPr6N-Reg"/>
              </a:rPr>
              <a:t>　　　はるかすみ　　　　　　　　　　　春霞</a:t>
            </a:r>
          </a:p>
          <a:p>
            <a:r>
              <a:rPr lang="en-US" altLang="ja-JP" dirty="0">
                <a:latin typeface="RyuminPr6N-Reg"/>
              </a:rPr>
              <a:t>2314</a:t>
            </a:r>
            <a:r>
              <a:rPr lang="ja-JP" altLang="en-US" dirty="0">
                <a:latin typeface="RyuminPr6N-Reg"/>
              </a:rPr>
              <a:t>　</a:t>
            </a:r>
            <a:r>
              <a:rPr lang="ja-JP" altLang="en-US" b="1" dirty="0">
                <a:latin typeface="RyuminPr6N-Reg"/>
              </a:rPr>
              <a:t>まきむくのひはら</a:t>
            </a:r>
            <a:r>
              <a:rPr lang="ja-JP" altLang="en-US" dirty="0">
                <a:latin typeface="RyuminPr6N-Reg"/>
              </a:rPr>
              <a:t>もいまだ　　　　</a:t>
            </a:r>
            <a:r>
              <a:rPr lang="ja-JP" altLang="en-US" b="1" dirty="0">
                <a:latin typeface="RyuminPr6N-Reg"/>
              </a:rPr>
              <a:t>巻向之桧原</a:t>
            </a:r>
            <a:r>
              <a:rPr lang="ja-JP" altLang="en-US" dirty="0">
                <a:latin typeface="RyuminPr6N-Reg"/>
              </a:rPr>
              <a:t>毛未</a:t>
            </a:r>
          </a:p>
        </p:txBody>
      </p:sp>
      <p:sp>
        <p:nvSpPr>
          <p:cNvPr id="3" name="テキスト ボックス 2">
            <a:extLst>
              <a:ext uri="{FF2B5EF4-FFF2-40B4-BE49-F238E27FC236}">
                <a16:creationId xmlns:a16="http://schemas.microsoft.com/office/drawing/2014/main" id="{0BC92380-D850-40A6-B3AA-77985E6DEC1F}"/>
              </a:ext>
            </a:extLst>
          </p:cNvPr>
          <p:cNvSpPr txBox="1"/>
          <p:nvPr/>
        </p:nvSpPr>
        <p:spPr>
          <a:xfrm>
            <a:off x="2390286" y="279750"/>
            <a:ext cx="6989735" cy="369332"/>
          </a:xfrm>
          <a:prstGeom prst="rect">
            <a:avLst/>
          </a:prstGeom>
          <a:noFill/>
        </p:spPr>
        <p:txBody>
          <a:bodyPr wrap="square" rtlCol="0">
            <a:spAutoFit/>
          </a:bodyPr>
          <a:lstStyle/>
          <a:p>
            <a:pPr algn="ctr"/>
            <a:r>
              <a:rPr kumimoji="1" lang="ja-JP" altLang="en-US" b="1" dirty="0"/>
              <a:t>ひはら　檜原　に前置する地名</a:t>
            </a:r>
          </a:p>
        </p:txBody>
      </p:sp>
      <p:sp>
        <p:nvSpPr>
          <p:cNvPr id="4" name="テキスト ボックス 3">
            <a:extLst>
              <a:ext uri="{FF2B5EF4-FFF2-40B4-BE49-F238E27FC236}">
                <a16:creationId xmlns:a16="http://schemas.microsoft.com/office/drawing/2014/main" id="{E54A8850-028C-44BF-98F1-2C238DA80524}"/>
              </a:ext>
            </a:extLst>
          </p:cNvPr>
          <p:cNvSpPr txBox="1"/>
          <p:nvPr/>
        </p:nvSpPr>
        <p:spPr>
          <a:xfrm>
            <a:off x="2496842" y="5122856"/>
            <a:ext cx="7304870" cy="923330"/>
          </a:xfrm>
          <a:prstGeom prst="rect">
            <a:avLst/>
          </a:prstGeom>
          <a:noFill/>
          <a:ln>
            <a:solidFill>
              <a:schemeClr val="tx1">
                <a:lumMod val="95000"/>
                <a:lumOff val="5000"/>
              </a:schemeClr>
            </a:solidFill>
          </a:ln>
        </p:spPr>
        <p:txBody>
          <a:bodyPr wrap="square" rtlCol="0">
            <a:spAutoFit/>
          </a:bodyPr>
          <a:lstStyle/>
          <a:p>
            <a:r>
              <a:rPr lang="ja-JP" altLang="en-US" b="1" dirty="0">
                <a:latin typeface="RyuminPr6N-Reg"/>
              </a:rPr>
              <a:t>巻向（</a:t>
            </a:r>
            <a:r>
              <a:rPr lang="en-US" altLang="ja-JP" b="1" dirty="0">
                <a:latin typeface="RyuminPr6N-Reg"/>
              </a:rPr>
              <a:t>3</a:t>
            </a:r>
            <a:r>
              <a:rPr lang="ja-JP" altLang="en-US" b="1" dirty="0">
                <a:latin typeface="RyuminPr6N-Reg"/>
              </a:rPr>
              <a:t>例）弥和（</a:t>
            </a:r>
            <a:r>
              <a:rPr lang="en-US" altLang="ja-JP" b="1" dirty="0">
                <a:latin typeface="RyuminPr6N-Reg"/>
              </a:rPr>
              <a:t>2</a:t>
            </a:r>
            <a:r>
              <a:rPr lang="ja-JP" altLang="en-US" b="1" dirty="0">
                <a:latin typeface="RyuminPr6N-Reg"/>
              </a:rPr>
              <a:t>例） 始瀬：</a:t>
            </a:r>
            <a:r>
              <a:rPr lang="ja-JP" altLang="en-US" dirty="0">
                <a:latin typeface="RyuminPr6N-Reg"/>
              </a:rPr>
              <a:t>　</a:t>
            </a:r>
            <a:endParaRPr lang="en-US" altLang="ja-JP" dirty="0">
              <a:latin typeface="RyuminPr6N-Reg"/>
            </a:endParaRPr>
          </a:p>
          <a:p>
            <a:r>
              <a:rPr lang="ja-JP" altLang="en-US" dirty="0">
                <a:latin typeface="RyuminPr6N-Reg"/>
              </a:rPr>
              <a:t>万葉集ではこれ以外の地名が檜原に前置している例はみつからない。</a:t>
            </a:r>
            <a:endParaRPr lang="en-US" altLang="ja-JP" dirty="0">
              <a:latin typeface="RyuminPr6N-Reg"/>
            </a:endParaRPr>
          </a:p>
          <a:p>
            <a:r>
              <a:rPr kumimoji="1" lang="ja-JP" altLang="en-US" dirty="0"/>
              <a:t>檜原　がこの周辺地域の代名詞のようだ。</a:t>
            </a:r>
          </a:p>
        </p:txBody>
      </p:sp>
    </p:spTree>
    <p:extLst>
      <p:ext uri="{BB962C8B-B14F-4D97-AF65-F5344CB8AC3E}">
        <p14:creationId xmlns:p14="http://schemas.microsoft.com/office/powerpoint/2010/main" val="325229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899770A5-4058-4A6C-9DB7-8C5EA192170C}"/>
              </a:ext>
            </a:extLst>
          </p:cNvPr>
          <p:cNvPicPr>
            <a:picLocks noChangeAspect="1"/>
          </p:cNvPicPr>
          <p:nvPr/>
        </p:nvPicPr>
        <p:blipFill>
          <a:blip r:embed="rId2"/>
          <a:stretch>
            <a:fillRect/>
          </a:stretch>
        </p:blipFill>
        <p:spPr>
          <a:xfrm>
            <a:off x="516834" y="-1"/>
            <a:ext cx="11675165" cy="6858000"/>
          </a:xfrm>
          <a:prstGeom prst="rect">
            <a:avLst/>
          </a:prstGeom>
        </p:spPr>
      </p:pic>
      <p:sp>
        <p:nvSpPr>
          <p:cNvPr id="31" name="テキスト ボックス 30">
            <a:extLst>
              <a:ext uri="{FF2B5EF4-FFF2-40B4-BE49-F238E27FC236}">
                <a16:creationId xmlns:a16="http://schemas.microsoft.com/office/drawing/2014/main" id="{603D3BFD-864B-4679-B926-A7515988991B}"/>
              </a:ext>
            </a:extLst>
          </p:cNvPr>
          <p:cNvSpPr txBox="1"/>
          <p:nvPr/>
        </p:nvSpPr>
        <p:spPr>
          <a:xfrm>
            <a:off x="-158220" y="457200"/>
            <a:ext cx="738664" cy="6400799"/>
          </a:xfrm>
          <a:prstGeom prst="rect">
            <a:avLst/>
          </a:prstGeom>
          <a:noFill/>
        </p:spPr>
        <p:txBody>
          <a:bodyPr vert="eaVert" wrap="square" rtlCol="0">
            <a:spAutoFit/>
          </a:bodyPr>
          <a:lstStyle/>
          <a:p>
            <a:r>
              <a:rPr kumimoji="1" lang="ja-JP" altLang="en-US" sz="1200" b="1" dirty="0"/>
              <a:t>奈良盆地歴史地理</a:t>
            </a:r>
            <a:r>
              <a:rPr lang="ja-JP" altLang="en-US" sz="1200" b="1" dirty="0"/>
              <a:t>データベース</a:t>
            </a:r>
            <a:r>
              <a:rPr lang="en-US" altLang="ja-JP" dirty="0"/>
              <a:t> </a:t>
            </a:r>
          </a:p>
          <a:p>
            <a:r>
              <a:rPr lang="en-US" altLang="ja-JP" dirty="0"/>
              <a:t>©</a:t>
            </a:r>
            <a:r>
              <a:rPr lang="ja-JP" altLang="en-US" sz="1200" b="1" dirty="0"/>
              <a:t>奈良女子大学　大和・紀伊半島学研究所　古代学・聖地学研究センター</a:t>
            </a:r>
            <a:endParaRPr kumimoji="1" lang="ja-JP" altLang="en-US" sz="1200" b="1" dirty="0"/>
          </a:p>
        </p:txBody>
      </p:sp>
    </p:spTree>
    <p:extLst>
      <p:ext uri="{BB962C8B-B14F-4D97-AF65-F5344CB8AC3E}">
        <p14:creationId xmlns:p14="http://schemas.microsoft.com/office/powerpoint/2010/main" val="3475589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F1CF86E-9D9E-4D77-89C3-3AF70E77C8A3}"/>
              </a:ext>
            </a:extLst>
          </p:cNvPr>
          <p:cNvPicPr>
            <a:picLocks noChangeAspect="1"/>
          </p:cNvPicPr>
          <p:nvPr/>
        </p:nvPicPr>
        <p:blipFill>
          <a:blip r:embed="rId2"/>
          <a:stretch>
            <a:fillRect/>
          </a:stretch>
        </p:blipFill>
        <p:spPr>
          <a:xfrm>
            <a:off x="679164" y="62162"/>
            <a:ext cx="12271512" cy="6795838"/>
          </a:xfrm>
          <a:prstGeom prst="rect">
            <a:avLst/>
          </a:prstGeom>
        </p:spPr>
      </p:pic>
      <p:sp>
        <p:nvSpPr>
          <p:cNvPr id="9" name="テキスト ボックス 8">
            <a:extLst>
              <a:ext uri="{FF2B5EF4-FFF2-40B4-BE49-F238E27FC236}">
                <a16:creationId xmlns:a16="http://schemas.microsoft.com/office/drawing/2014/main" id="{0BCB7073-4C1E-4A0D-B620-191C41A70C01}"/>
              </a:ext>
            </a:extLst>
          </p:cNvPr>
          <p:cNvSpPr txBox="1"/>
          <p:nvPr/>
        </p:nvSpPr>
        <p:spPr>
          <a:xfrm>
            <a:off x="0" y="612250"/>
            <a:ext cx="615553" cy="6376947"/>
          </a:xfrm>
          <a:prstGeom prst="rect">
            <a:avLst/>
          </a:prstGeom>
          <a:noFill/>
        </p:spPr>
        <p:txBody>
          <a:bodyPr vert="eaVert" wrap="square" rtlCol="0">
            <a:spAutoFit/>
          </a:bodyPr>
          <a:lstStyle/>
          <a:p>
            <a:r>
              <a:rPr lang="ja-JP" altLang="en-US" sz="1400" b="1" dirty="0"/>
              <a:t>奈良盆地歴史地理データベース</a:t>
            </a:r>
            <a:endParaRPr lang="en-US" altLang="ja-JP" sz="1400" b="1" dirty="0"/>
          </a:p>
          <a:p>
            <a:r>
              <a:rPr lang="en-US" altLang="ja-JP" sz="1400" b="1" dirty="0"/>
              <a:t>©</a:t>
            </a:r>
            <a:r>
              <a:rPr lang="ja-JP" altLang="en-US" sz="1400" b="1" dirty="0"/>
              <a:t>奈良女子大学　大和・紀伊半島学研究所　古代学・聖地学研究センター</a:t>
            </a:r>
          </a:p>
        </p:txBody>
      </p:sp>
      <p:sp>
        <p:nvSpPr>
          <p:cNvPr id="3" name="正方形/長方形 2">
            <a:extLst>
              <a:ext uri="{FF2B5EF4-FFF2-40B4-BE49-F238E27FC236}">
                <a16:creationId xmlns:a16="http://schemas.microsoft.com/office/drawing/2014/main" id="{C8D0392D-7562-4C6C-AB40-E96B489C637D}"/>
              </a:ext>
            </a:extLst>
          </p:cNvPr>
          <p:cNvSpPr/>
          <p:nvPr/>
        </p:nvSpPr>
        <p:spPr>
          <a:xfrm>
            <a:off x="5920353" y="2425485"/>
            <a:ext cx="838256" cy="3733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2DCA1AF-3281-446E-85CC-ABD6B8E8F1BD}"/>
              </a:ext>
            </a:extLst>
          </p:cNvPr>
          <p:cNvSpPr/>
          <p:nvPr/>
        </p:nvSpPr>
        <p:spPr>
          <a:xfrm>
            <a:off x="7712765" y="1598212"/>
            <a:ext cx="540689" cy="2623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694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70EE7874-BCC2-417E-95A0-F8F8E75C9F92}"/>
              </a:ext>
            </a:extLst>
          </p:cNvPr>
          <p:cNvPicPr>
            <a:picLocks noGrp="1" noChangeAspect="1"/>
          </p:cNvPicPr>
          <p:nvPr>
            <p:ph idx="1"/>
          </p:nvPr>
        </p:nvPicPr>
        <p:blipFill>
          <a:blip r:embed="rId2"/>
          <a:stretch>
            <a:fillRect/>
          </a:stretch>
        </p:blipFill>
        <p:spPr>
          <a:xfrm>
            <a:off x="2040384" y="1825625"/>
            <a:ext cx="8111232" cy="4351338"/>
          </a:xfrm>
          <a:prstGeom prst="rect">
            <a:avLst/>
          </a:prstGeom>
        </p:spPr>
      </p:pic>
      <p:sp>
        <p:nvSpPr>
          <p:cNvPr id="5" name="テキスト ボックス 4">
            <a:extLst>
              <a:ext uri="{FF2B5EF4-FFF2-40B4-BE49-F238E27FC236}">
                <a16:creationId xmlns:a16="http://schemas.microsoft.com/office/drawing/2014/main" id="{6C51EF3F-DECF-4B2C-AD13-D64DCA42B187}"/>
              </a:ext>
            </a:extLst>
          </p:cNvPr>
          <p:cNvSpPr txBox="1"/>
          <p:nvPr/>
        </p:nvSpPr>
        <p:spPr>
          <a:xfrm>
            <a:off x="3334456" y="559292"/>
            <a:ext cx="5250252" cy="369332"/>
          </a:xfrm>
          <a:prstGeom prst="rect">
            <a:avLst/>
          </a:prstGeom>
          <a:noFill/>
        </p:spPr>
        <p:txBody>
          <a:bodyPr wrap="square" rtlCol="0">
            <a:spAutoFit/>
          </a:bodyPr>
          <a:lstStyle/>
          <a:p>
            <a:r>
              <a:rPr kumimoji="1" lang="ja-JP" altLang="en-US" dirty="0"/>
              <a:t>櫟原トンネル　奈良県知事　柿本善也　の標識</a:t>
            </a:r>
          </a:p>
        </p:txBody>
      </p:sp>
    </p:spTree>
    <p:extLst>
      <p:ext uri="{BB962C8B-B14F-4D97-AF65-F5344CB8AC3E}">
        <p14:creationId xmlns:p14="http://schemas.microsoft.com/office/powerpoint/2010/main" val="79943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8B0457-0FD6-4860-92A1-26B747207356}"/>
              </a:ext>
            </a:extLst>
          </p:cNvPr>
          <p:cNvSpPr txBox="1"/>
          <p:nvPr/>
        </p:nvSpPr>
        <p:spPr>
          <a:xfrm>
            <a:off x="633046" y="659423"/>
            <a:ext cx="3569677" cy="369332"/>
          </a:xfrm>
          <a:prstGeom prst="rect">
            <a:avLst/>
          </a:prstGeom>
          <a:noFill/>
        </p:spPr>
        <p:txBody>
          <a:bodyPr wrap="square" rtlCol="0">
            <a:spAutoFit/>
          </a:bodyPr>
          <a:lstStyle/>
          <a:p>
            <a:r>
              <a:rPr kumimoji="1" lang="ja-JP" altLang="en-US" dirty="0"/>
              <a:t>おまけ</a:t>
            </a:r>
          </a:p>
        </p:txBody>
      </p:sp>
      <p:sp>
        <p:nvSpPr>
          <p:cNvPr id="3" name="テキスト ボックス 2">
            <a:extLst>
              <a:ext uri="{FF2B5EF4-FFF2-40B4-BE49-F238E27FC236}">
                <a16:creationId xmlns:a16="http://schemas.microsoft.com/office/drawing/2014/main" id="{92876A09-0ACB-4BBC-B32F-D8CDFEAF8B96}"/>
              </a:ext>
            </a:extLst>
          </p:cNvPr>
          <p:cNvSpPr txBox="1"/>
          <p:nvPr/>
        </p:nvSpPr>
        <p:spPr>
          <a:xfrm>
            <a:off x="720969" y="1547446"/>
            <a:ext cx="8730762" cy="923330"/>
          </a:xfrm>
          <a:prstGeom prst="rect">
            <a:avLst/>
          </a:prstGeom>
          <a:noFill/>
        </p:spPr>
        <p:txBody>
          <a:bodyPr wrap="square" rtlCol="0">
            <a:spAutoFit/>
          </a:bodyPr>
          <a:lstStyle/>
          <a:p>
            <a:r>
              <a:rPr kumimoji="1" lang="ja-JP" altLang="en-US" dirty="0"/>
              <a:t>日本⇒にほ：　</a:t>
            </a:r>
            <a:r>
              <a:rPr lang="ja-JP" altLang="en-US" dirty="0"/>
              <a:t>邇保姫神社　 </a:t>
            </a:r>
            <a:r>
              <a:rPr kumimoji="1" lang="ja-JP" altLang="en-US" dirty="0"/>
              <a:t>にほつひめ神社（広島県）　</a:t>
            </a:r>
            <a:endParaRPr kumimoji="1" lang="en-US" altLang="ja-JP" dirty="0"/>
          </a:p>
          <a:p>
            <a:endParaRPr lang="en-US" altLang="ja-JP" dirty="0"/>
          </a:p>
          <a:p>
            <a:r>
              <a:rPr lang="zh-TW" altLang="en-US" dirty="0"/>
              <a:t>丹生都比賣神社</a:t>
            </a:r>
            <a:r>
              <a:rPr lang="ja-JP" altLang="en-US" dirty="0"/>
              <a:t>　</a:t>
            </a:r>
            <a:r>
              <a:rPr kumimoji="1" lang="ja-JP" altLang="en-US" dirty="0"/>
              <a:t>にふつ姫神社（和歌山県）</a:t>
            </a:r>
          </a:p>
        </p:txBody>
      </p:sp>
      <p:pic>
        <p:nvPicPr>
          <p:cNvPr id="5" name="図 4">
            <a:extLst>
              <a:ext uri="{FF2B5EF4-FFF2-40B4-BE49-F238E27FC236}">
                <a16:creationId xmlns:a16="http://schemas.microsoft.com/office/drawing/2014/main" id="{DBB28C5F-8C25-42AC-BB32-ECD3D7D2A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69" y="2523393"/>
            <a:ext cx="4676043" cy="3084198"/>
          </a:xfrm>
          <a:prstGeom prst="rect">
            <a:avLst/>
          </a:prstGeom>
        </p:spPr>
      </p:pic>
      <p:pic>
        <p:nvPicPr>
          <p:cNvPr id="7" name="図 6">
            <a:extLst>
              <a:ext uri="{FF2B5EF4-FFF2-40B4-BE49-F238E27FC236}">
                <a16:creationId xmlns:a16="http://schemas.microsoft.com/office/drawing/2014/main" id="{5250A576-4626-43FD-A230-AC3B154A3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596" y="1547446"/>
            <a:ext cx="4724400" cy="3543300"/>
          </a:xfrm>
          <a:prstGeom prst="rect">
            <a:avLst/>
          </a:prstGeom>
        </p:spPr>
      </p:pic>
      <p:sp>
        <p:nvSpPr>
          <p:cNvPr id="8" name="テキスト ボックス 7">
            <a:extLst>
              <a:ext uri="{FF2B5EF4-FFF2-40B4-BE49-F238E27FC236}">
                <a16:creationId xmlns:a16="http://schemas.microsoft.com/office/drawing/2014/main" id="{3436797C-DF6E-4FC5-B815-65F9EA766898}"/>
              </a:ext>
            </a:extLst>
          </p:cNvPr>
          <p:cNvSpPr txBox="1"/>
          <p:nvPr/>
        </p:nvSpPr>
        <p:spPr>
          <a:xfrm>
            <a:off x="5521569" y="5354515"/>
            <a:ext cx="6093068" cy="646331"/>
          </a:xfrm>
          <a:prstGeom prst="rect">
            <a:avLst/>
          </a:prstGeom>
          <a:noFill/>
        </p:spPr>
        <p:txBody>
          <a:bodyPr wrap="square" rtlCol="0">
            <a:spAutoFit/>
          </a:bodyPr>
          <a:lstStyle/>
          <a:p>
            <a:r>
              <a:rPr kumimoji="1" lang="ja-JP" altLang="en-US" dirty="0"/>
              <a:t>丹生：にふ：赤土、朱砂の産地</a:t>
            </a:r>
            <a:endParaRPr kumimoji="1" lang="en-US" altLang="ja-JP" dirty="0"/>
          </a:p>
          <a:p>
            <a:r>
              <a:rPr lang="ja-JP" altLang="en-US" dirty="0"/>
              <a:t>丹生都比売大神は天照大御神の妹神／</a:t>
            </a:r>
            <a:r>
              <a:rPr lang="zh-TW" altLang="en-US" dirty="0"/>
              <a:t>「丹生大明神告門」</a:t>
            </a:r>
            <a:endParaRPr kumimoji="1" lang="ja-JP" altLang="en-US" dirty="0"/>
          </a:p>
        </p:txBody>
      </p:sp>
    </p:spTree>
    <p:extLst>
      <p:ext uri="{BB962C8B-B14F-4D97-AF65-F5344CB8AC3E}">
        <p14:creationId xmlns:p14="http://schemas.microsoft.com/office/powerpoint/2010/main" val="4040647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7DF7772-7D01-461F-B547-06A7FE92CC9A}"/>
              </a:ext>
            </a:extLst>
          </p:cNvPr>
          <p:cNvSpPr/>
          <p:nvPr/>
        </p:nvSpPr>
        <p:spPr>
          <a:xfrm>
            <a:off x="811227" y="1009111"/>
            <a:ext cx="10162095" cy="5878532"/>
          </a:xfrm>
          <a:prstGeom prst="rect">
            <a:avLst/>
          </a:prstGeom>
        </p:spPr>
        <p:txBody>
          <a:bodyPr wrap="square">
            <a:spAutoFit/>
          </a:bodyPr>
          <a:lstStyle/>
          <a:p>
            <a:r>
              <a:rPr lang="ja-JP" altLang="en-US" sz="2000" b="1" dirty="0"/>
              <a:t>つぼのいしぶみ</a:t>
            </a:r>
            <a:r>
              <a:rPr lang="ja-JP" altLang="en-US" sz="2000" dirty="0"/>
              <a:t>（漢字表記では「壺の碑」、「坪の碑」、「坪石文」、その他の表記が古来から見られる）</a:t>
            </a:r>
            <a:endParaRPr lang="en-US" altLang="ja-JP" sz="2000" dirty="0"/>
          </a:p>
          <a:p>
            <a:endParaRPr lang="en-US" altLang="ja-JP" sz="2000" dirty="0"/>
          </a:p>
          <a:p>
            <a:r>
              <a:rPr lang="en-US" altLang="ja-JP" sz="2000" dirty="0"/>
              <a:t>12</a:t>
            </a:r>
            <a:r>
              <a:rPr lang="ja-JP" altLang="en-US" sz="2000" dirty="0"/>
              <a:t>世紀末に編纂された顕昭による歌学書</a:t>
            </a:r>
            <a:r>
              <a:rPr lang="en-US" altLang="ja-JP" sz="2000" dirty="0"/>
              <a:t>『</a:t>
            </a:r>
            <a:r>
              <a:rPr lang="ja-JP" altLang="en-US" sz="2000" dirty="0"/>
              <a:t>袖中抄</a:t>
            </a:r>
            <a:r>
              <a:rPr lang="en-US" altLang="ja-JP" sz="2000" dirty="0"/>
              <a:t>』19</a:t>
            </a:r>
            <a:r>
              <a:rPr lang="ja-JP" altLang="en-US" sz="2000" dirty="0"/>
              <a:t>巻に「いしぶみとはみちのくの奥に</a:t>
            </a:r>
            <a:r>
              <a:rPr lang="ja-JP" altLang="en-US" sz="2000" b="1" dirty="0"/>
              <a:t>つものいしぶみ</a:t>
            </a:r>
            <a:r>
              <a:rPr lang="ja-JP" altLang="en-US" sz="2000" dirty="0"/>
              <a:t>あり、日本のはてといへり。但し、田村将軍＊征夷の時、弓のはずにて、石の面に</a:t>
            </a:r>
            <a:r>
              <a:rPr lang="ja-JP" altLang="en-US" sz="2000" b="1" dirty="0"/>
              <a:t>日本の中央</a:t>
            </a:r>
            <a:r>
              <a:rPr lang="ja-JP" altLang="en-US" sz="2000" dirty="0"/>
              <a:t>のよしをかきつけたれば、石文といふといへり。信家の侍従の申ししは、石面ながさ四、五丈ばかりなるに文をゑり付けたり。其所をつぼと云也。私いはく。みちの国は東のはてとおもへど、えぞの嶋は多くて千嶋とも云えば、陸地をいはんに日本の中央にても侍るにこそ。」とある</a:t>
            </a:r>
            <a:r>
              <a:rPr lang="ja-JP" altLang="en-US" sz="1600" dirty="0"/>
              <a:t>（＊坂上田村麻呂）（つも・つぼ・</a:t>
            </a:r>
            <a:r>
              <a:rPr lang="en-US" altLang="ja-JP" sz="1600" dirty="0"/>
              <a:t>cup-</a:t>
            </a:r>
            <a:r>
              <a:rPr lang="en-US" altLang="ja-JP" sz="1600" dirty="0" err="1"/>
              <a:t>pok</a:t>
            </a:r>
            <a:r>
              <a:rPr lang="en-US" altLang="ja-JP" sz="1600" dirty="0"/>
              <a:t>=</a:t>
            </a:r>
            <a:r>
              <a:rPr lang="ja-JP" altLang="en-US" sz="1600" dirty="0"/>
              <a:t>日の下、か？）</a:t>
            </a:r>
            <a:endParaRPr lang="en-US" altLang="ja-JP" sz="1600" dirty="0"/>
          </a:p>
          <a:p>
            <a:endParaRPr lang="en-US" altLang="ja-JP" sz="2000" dirty="0"/>
          </a:p>
          <a:p>
            <a:r>
              <a:rPr lang="ja-JP" altLang="en-US" sz="2000" dirty="0"/>
              <a:t>鴨長明が</a:t>
            </a:r>
            <a:r>
              <a:rPr lang="en-US" altLang="ja-JP" sz="2000" dirty="0"/>
              <a:t>13</a:t>
            </a:r>
            <a:r>
              <a:rPr lang="ja-JP" altLang="en-US" sz="2000" dirty="0"/>
              <a:t>世紀初め頃に著した</a:t>
            </a:r>
            <a:r>
              <a:rPr lang="en-US" altLang="ja-JP" sz="2000" dirty="0"/>
              <a:t>『</a:t>
            </a:r>
            <a:r>
              <a:rPr lang="ja-JP" altLang="en-US" sz="2000" dirty="0"/>
              <a:t>発心集</a:t>
            </a:r>
            <a:r>
              <a:rPr lang="en-US" altLang="ja-JP" sz="2000" dirty="0"/>
              <a:t>』</a:t>
            </a:r>
            <a:r>
              <a:rPr lang="ja-JP" altLang="en-US" sz="2000" dirty="0"/>
              <a:t>には「</a:t>
            </a:r>
            <a:r>
              <a:rPr lang="en-US" altLang="ja-JP" sz="2000" dirty="0"/>
              <a:t>…</a:t>
            </a:r>
            <a:r>
              <a:rPr lang="ja-JP" altLang="en-US" sz="2000" dirty="0"/>
              <a:t>夷があくろ、つかる、つぼのいしぶみなどという方にのみ住みけるとかや。」</a:t>
            </a:r>
            <a:endParaRPr lang="en-US" altLang="ja-JP" sz="2000" dirty="0"/>
          </a:p>
          <a:p>
            <a:endParaRPr lang="en-US" altLang="ja-JP" sz="2000" dirty="0"/>
          </a:p>
          <a:p>
            <a:r>
              <a:rPr lang="ja-JP" altLang="en-US" sz="2000" dirty="0"/>
              <a:t>羽柴秀吉から大政所への書状：</a:t>
            </a:r>
            <a:endParaRPr lang="en-US" altLang="ja-JP" sz="2000" dirty="0"/>
          </a:p>
          <a:p>
            <a:r>
              <a:rPr lang="ja-JP" altLang="en-US" sz="2000" dirty="0"/>
              <a:t>小田原北条氏の事は「くわんとう（関東）ひのもと（日本）まてのおきめ」に違反したので「ほしころし（干殺：兵糧攻め）」に処する決心を報告。</a:t>
            </a:r>
            <a:r>
              <a:rPr lang="en-US" altLang="ja-JP" sz="2000" dirty="0"/>
              <a:t>〔</a:t>
            </a:r>
            <a:r>
              <a:rPr lang="ja-JP" altLang="en-US" sz="2000" dirty="0"/>
              <a:t>「妙法院文書」</a:t>
            </a:r>
            <a:r>
              <a:rPr lang="en-US" altLang="ja-JP" sz="2000" dirty="0"/>
              <a:t>〕 </a:t>
            </a:r>
            <a:r>
              <a:rPr lang="ja-JP" altLang="en-US" sz="2000" dirty="0" err="1"/>
              <a:t>。</a:t>
            </a:r>
            <a:endParaRPr lang="en-US" altLang="ja-JP" sz="2000" dirty="0"/>
          </a:p>
          <a:p>
            <a:endParaRPr lang="en-US" altLang="ja-JP" sz="2000" dirty="0"/>
          </a:p>
          <a:p>
            <a:r>
              <a:rPr lang="ja-JP" altLang="en-US" sz="2000" dirty="0"/>
              <a:t>安東氏「奥州十三湊日之本将軍」「</a:t>
            </a:r>
            <a:r>
              <a:rPr lang="zh-TW" altLang="en-US" sz="2000" dirty="0"/>
              <a:t>日之本将軍</a:t>
            </a:r>
            <a:r>
              <a:rPr lang="ja-JP" altLang="en-US" sz="2000" dirty="0"/>
              <a:t>」を称す：真否不詳</a:t>
            </a:r>
          </a:p>
        </p:txBody>
      </p:sp>
      <p:sp>
        <p:nvSpPr>
          <p:cNvPr id="3" name="テキスト ボックス 2">
            <a:extLst>
              <a:ext uri="{FF2B5EF4-FFF2-40B4-BE49-F238E27FC236}">
                <a16:creationId xmlns:a16="http://schemas.microsoft.com/office/drawing/2014/main" id="{56E382B7-6599-46A9-9702-2D87FC2CF5A0}"/>
              </a:ext>
            </a:extLst>
          </p:cNvPr>
          <p:cNvSpPr txBox="1"/>
          <p:nvPr/>
        </p:nvSpPr>
        <p:spPr>
          <a:xfrm>
            <a:off x="943897" y="471948"/>
            <a:ext cx="8141109" cy="461665"/>
          </a:xfrm>
          <a:prstGeom prst="rect">
            <a:avLst/>
          </a:prstGeom>
          <a:noFill/>
        </p:spPr>
        <p:txBody>
          <a:bodyPr wrap="square" rtlCol="0">
            <a:spAutoFit/>
          </a:bodyPr>
          <a:lstStyle/>
          <a:p>
            <a:r>
              <a:rPr kumimoji="1" lang="en-US" altLang="ja-JP" sz="2400" b="1" dirty="0"/>
              <a:t>3</a:t>
            </a:r>
            <a:r>
              <a:rPr kumimoji="1" lang="ja-JP" altLang="en-US" sz="2400" b="1" dirty="0"/>
              <a:t>．東北の「日本」</a:t>
            </a:r>
          </a:p>
        </p:txBody>
      </p:sp>
    </p:spTree>
    <p:extLst>
      <p:ext uri="{BB962C8B-B14F-4D97-AF65-F5344CB8AC3E}">
        <p14:creationId xmlns:p14="http://schemas.microsoft.com/office/powerpoint/2010/main" val="401901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017212-F4FB-4F3F-AD25-888CCBFAB986}"/>
              </a:ext>
            </a:extLst>
          </p:cNvPr>
          <p:cNvSpPr>
            <a:spLocks noGrp="1"/>
          </p:cNvSpPr>
          <p:nvPr>
            <p:ph type="title"/>
          </p:nvPr>
        </p:nvSpPr>
        <p:spPr/>
        <p:txBody>
          <a:bodyPr>
            <a:noAutofit/>
          </a:bodyPr>
          <a:lstStyle/>
          <a:p>
            <a:pPr algn="ctr"/>
            <a:r>
              <a:rPr lang="ja-JP" altLang="en-US" sz="3200" b="1" dirty="0"/>
              <a:t>日本中央の碑</a:t>
            </a:r>
            <a:br>
              <a:rPr lang="en-US" altLang="ja-JP" sz="3200" b="1" dirty="0"/>
            </a:br>
            <a:r>
              <a:rPr lang="ja-JP" altLang="en-US" sz="3200" dirty="0"/>
              <a:t>（にほんちゅうおうのいしぶみ）</a:t>
            </a:r>
            <a:br>
              <a:rPr lang="en-US" altLang="ja-JP" sz="3200" dirty="0"/>
            </a:br>
            <a:r>
              <a:rPr lang="ja-JP" altLang="en-US" sz="3200" dirty="0"/>
              <a:t>青森県東北町</a:t>
            </a:r>
            <a:endParaRPr kumimoji="1" lang="ja-JP" altLang="en-US" sz="3200" dirty="0"/>
          </a:p>
        </p:txBody>
      </p:sp>
      <p:sp>
        <p:nvSpPr>
          <p:cNvPr id="6" name="正方形/長方形 5">
            <a:extLst>
              <a:ext uri="{FF2B5EF4-FFF2-40B4-BE49-F238E27FC236}">
                <a16:creationId xmlns:a16="http://schemas.microsoft.com/office/drawing/2014/main" id="{6FEB244C-1525-40E4-A460-D7E7DC4DA9E6}"/>
              </a:ext>
            </a:extLst>
          </p:cNvPr>
          <p:cNvSpPr/>
          <p:nvPr/>
        </p:nvSpPr>
        <p:spPr>
          <a:xfrm>
            <a:off x="4175460" y="3548889"/>
            <a:ext cx="6406719" cy="2923877"/>
          </a:xfrm>
          <a:prstGeom prst="rect">
            <a:avLst/>
          </a:prstGeom>
        </p:spPr>
        <p:txBody>
          <a:bodyPr wrap="square">
            <a:spAutoFit/>
          </a:bodyPr>
          <a:lstStyle/>
          <a:p>
            <a:r>
              <a:rPr lang="en-US" altLang="ja-JP" sz="2400" dirty="0"/>
              <a:t>1949</a:t>
            </a:r>
            <a:r>
              <a:rPr lang="ja-JP" altLang="en-US" sz="2400" dirty="0"/>
              <a:t>年（昭和</a:t>
            </a:r>
            <a:r>
              <a:rPr lang="en-US" altLang="ja-JP" sz="2400" dirty="0"/>
              <a:t>24</a:t>
            </a:r>
            <a:r>
              <a:rPr lang="ja-JP" altLang="en-US" sz="2400" dirty="0"/>
              <a:t>年）</a:t>
            </a:r>
            <a:r>
              <a:rPr lang="en-US" altLang="ja-JP" sz="2400" dirty="0"/>
              <a:t>6</a:t>
            </a:r>
            <a:r>
              <a:rPr lang="ja-JP" altLang="en-US" sz="2400" dirty="0"/>
              <a:t>月</a:t>
            </a:r>
            <a:r>
              <a:rPr lang="en-US" altLang="ja-JP" sz="2400" dirty="0"/>
              <a:t>21</a:t>
            </a:r>
            <a:r>
              <a:rPr lang="ja-JP" altLang="en-US" sz="2400" dirty="0"/>
              <a:t>日、当時甲地村であった石文集落近くの赤川上流で千曳在住の川村種吉により発見された、高さ</a:t>
            </a:r>
            <a:r>
              <a:rPr lang="en-US" altLang="ja-JP" sz="2400" dirty="0"/>
              <a:t>1.5m</a:t>
            </a:r>
            <a:r>
              <a:rPr lang="ja-JP" altLang="en-US" sz="2400" dirty="0"/>
              <a:t>ほどの自然石に「日本中央」と刻まれた碑である。 </a:t>
            </a:r>
          </a:p>
          <a:p>
            <a:r>
              <a:rPr lang="ja-JP" altLang="en-US" sz="2400" dirty="0"/>
              <a:t>発見後、新聞社や学者が調査を行うが、本物のつぼのいしぶみであるとする鑑定がはっきりと出されていないのが現状である。</a:t>
            </a:r>
            <a:endParaRPr lang="en-US" altLang="ja-JP" sz="2400" dirty="0"/>
          </a:p>
          <a:p>
            <a:r>
              <a:rPr lang="en-US" altLang="ja-JP" sz="1600" dirty="0"/>
              <a:t>(</a:t>
            </a:r>
            <a:r>
              <a:rPr lang="ja-JP" altLang="en-US" sz="1600" dirty="0"/>
              <a:t>千曳・</a:t>
            </a:r>
            <a:r>
              <a:rPr lang="en-US" altLang="ja-JP" sz="1600" dirty="0"/>
              <a:t>cup-</a:t>
            </a:r>
            <a:r>
              <a:rPr lang="en-US" altLang="ja-JP" sz="1600" dirty="0" err="1"/>
              <a:t>ki</a:t>
            </a:r>
            <a:r>
              <a:rPr lang="en-US" altLang="ja-JP" sz="1600" dirty="0"/>
              <a:t>:</a:t>
            </a:r>
            <a:r>
              <a:rPr lang="ja-JP" altLang="en-US" sz="1600" dirty="0"/>
              <a:t>日の光、か？）</a:t>
            </a:r>
          </a:p>
        </p:txBody>
      </p:sp>
      <p:sp>
        <p:nvSpPr>
          <p:cNvPr id="7" name="テキスト ボックス 6">
            <a:extLst>
              <a:ext uri="{FF2B5EF4-FFF2-40B4-BE49-F238E27FC236}">
                <a16:creationId xmlns:a16="http://schemas.microsoft.com/office/drawing/2014/main" id="{BA8C1EDB-5759-45DF-B001-26827216D1CE}"/>
              </a:ext>
            </a:extLst>
          </p:cNvPr>
          <p:cNvSpPr txBox="1"/>
          <p:nvPr/>
        </p:nvSpPr>
        <p:spPr>
          <a:xfrm rot="10800000" flipV="1">
            <a:off x="4175460" y="1944209"/>
            <a:ext cx="6346954" cy="1261884"/>
          </a:xfrm>
          <a:prstGeom prst="rect">
            <a:avLst/>
          </a:prstGeom>
          <a:noFill/>
        </p:spPr>
        <p:txBody>
          <a:bodyPr wrap="square" rtlCol="0">
            <a:spAutoFit/>
          </a:bodyPr>
          <a:lstStyle/>
          <a:p>
            <a:r>
              <a:rPr lang="ja-JP" altLang="en-US" sz="2800" dirty="0"/>
              <a:t>　</a:t>
            </a:r>
            <a:r>
              <a:rPr lang="ja-JP" altLang="en-US" sz="2400" dirty="0"/>
              <a:t>「袖中抄</a:t>
            </a:r>
            <a:r>
              <a:rPr lang="en-US" altLang="ja-JP" sz="2400" dirty="0"/>
              <a:t>』</a:t>
            </a:r>
            <a:r>
              <a:rPr lang="ja-JP" altLang="en-US" sz="2400" dirty="0"/>
              <a:t>編纂以前から「つぼのいしぶみ」が陸奥の最北にある旨詠んでいる歌がある（</a:t>
            </a:r>
            <a:r>
              <a:rPr lang="zh-TW" altLang="en-US" sz="2400" b="1" dirty="0"/>
              <a:t>天間林村史　第上巻　第二編　古代</a:t>
            </a:r>
            <a:r>
              <a:rPr lang="ja-JP" altLang="en-US" sz="2400" dirty="0"/>
              <a:t>）</a:t>
            </a:r>
            <a:endParaRPr kumimoji="1" lang="ja-JP" altLang="en-US" sz="2400" dirty="0"/>
          </a:p>
        </p:txBody>
      </p:sp>
      <p:pic>
        <p:nvPicPr>
          <p:cNvPr id="9" name="図 8">
            <a:extLst>
              <a:ext uri="{FF2B5EF4-FFF2-40B4-BE49-F238E27FC236}">
                <a16:creationId xmlns:a16="http://schemas.microsoft.com/office/drawing/2014/main" id="{6B037430-A0E3-496D-AE71-0A9B74FEA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44209"/>
            <a:ext cx="2908560" cy="4373393"/>
          </a:xfrm>
          <a:prstGeom prst="rect">
            <a:avLst/>
          </a:prstGeom>
        </p:spPr>
      </p:pic>
      <p:pic>
        <p:nvPicPr>
          <p:cNvPr id="3" name="日本16">
            <a:hlinkClick r:id="" action="ppaction://media"/>
            <a:extLst>
              <a:ext uri="{FF2B5EF4-FFF2-40B4-BE49-F238E27FC236}">
                <a16:creationId xmlns:a16="http://schemas.microsoft.com/office/drawing/2014/main" id="{DA1ADF81-B71A-4605-81B3-D93D75E39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5051" y="784224"/>
            <a:ext cx="487363" cy="487363"/>
          </a:xfrm>
          <a:prstGeom prst="rect">
            <a:avLst/>
          </a:prstGeom>
        </p:spPr>
      </p:pic>
    </p:spTree>
    <p:extLst>
      <p:ext uri="{BB962C8B-B14F-4D97-AF65-F5344CB8AC3E}">
        <p14:creationId xmlns:p14="http://schemas.microsoft.com/office/powerpoint/2010/main" val="1728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4C202CB-3CCE-48B3-884E-D3AC3A83069F}"/>
              </a:ext>
            </a:extLst>
          </p:cNvPr>
          <p:cNvPicPr>
            <a:picLocks noChangeAspect="1"/>
          </p:cNvPicPr>
          <p:nvPr/>
        </p:nvPicPr>
        <p:blipFill>
          <a:blip r:embed="rId2"/>
          <a:stretch>
            <a:fillRect/>
          </a:stretch>
        </p:blipFill>
        <p:spPr>
          <a:xfrm>
            <a:off x="-1" y="-69669"/>
            <a:ext cx="9829807" cy="7393577"/>
          </a:xfrm>
          <a:prstGeom prst="rect">
            <a:avLst/>
          </a:prstGeom>
        </p:spPr>
      </p:pic>
      <p:pic>
        <p:nvPicPr>
          <p:cNvPr id="4" name="図 3">
            <a:extLst>
              <a:ext uri="{FF2B5EF4-FFF2-40B4-BE49-F238E27FC236}">
                <a16:creationId xmlns:a16="http://schemas.microsoft.com/office/drawing/2014/main" id="{CDF1BC08-AE22-43B4-992D-89F4769CE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068" y="1238185"/>
            <a:ext cx="1410686" cy="2121147"/>
          </a:xfrm>
          <a:prstGeom prst="rect">
            <a:avLst/>
          </a:prstGeom>
        </p:spPr>
      </p:pic>
      <p:pic>
        <p:nvPicPr>
          <p:cNvPr id="6" name="図 5">
            <a:extLst>
              <a:ext uri="{FF2B5EF4-FFF2-40B4-BE49-F238E27FC236}">
                <a16:creationId xmlns:a16="http://schemas.microsoft.com/office/drawing/2014/main" id="{D588C44C-4F3A-4550-8BBC-ABD8ADD94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561" y="1833488"/>
            <a:ext cx="1666828" cy="1249347"/>
          </a:xfrm>
          <a:prstGeom prst="rect">
            <a:avLst/>
          </a:prstGeom>
        </p:spPr>
      </p:pic>
      <p:pic>
        <p:nvPicPr>
          <p:cNvPr id="11" name="図 10">
            <a:extLst>
              <a:ext uri="{FF2B5EF4-FFF2-40B4-BE49-F238E27FC236}">
                <a16:creationId xmlns:a16="http://schemas.microsoft.com/office/drawing/2014/main" id="{E9D8E0EC-60BB-45AF-8695-F0BE39ABD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010404" y="4619039"/>
            <a:ext cx="1941891" cy="2396694"/>
          </a:xfrm>
          <a:prstGeom prst="rect">
            <a:avLst/>
          </a:prstGeom>
        </p:spPr>
      </p:pic>
      <p:pic>
        <p:nvPicPr>
          <p:cNvPr id="13" name="図 12">
            <a:extLst>
              <a:ext uri="{FF2B5EF4-FFF2-40B4-BE49-F238E27FC236}">
                <a16:creationId xmlns:a16="http://schemas.microsoft.com/office/drawing/2014/main" id="{BC2A38EC-3FC3-4E4B-8FB0-BE5A6AA39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81" y="1745642"/>
            <a:ext cx="1666828" cy="1666828"/>
          </a:xfrm>
          <a:prstGeom prst="rect">
            <a:avLst/>
          </a:prstGeom>
        </p:spPr>
      </p:pic>
    </p:spTree>
    <p:extLst>
      <p:ext uri="{BB962C8B-B14F-4D97-AF65-F5344CB8AC3E}">
        <p14:creationId xmlns:p14="http://schemas.microsoft.com/office/powerpoint/2010/main" val="109556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C6B345-5D37-4B0D-8DC7-EBA6EE23C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91" y="1091942"/>
            <a:ext cx="10817817" cy="5766058"/>
          </a:xfrm>
          <a:prstGeom prst="rect">
            <a:avLst/>
          </a:prstGeom>
        </p:spPr>
      </p:pic>
    </p:spTree>
    <p:extLst>
      <p:ext uri="{BB962C8B-B14F-4D97-AF65-F5344CB8AC3E}">
        <p14:creationId xmlns:p14="http://schemas.microsoft.com/office/powerpoint/2010/main" val="66973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50000"/>
          </a:schemeClr>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6BDAC8D-4F43-4DCB-A294-CB42CACB3E70}"/>
              </a:ext>
            </a:extLst>
          </p:cNvPr>
          <p:cNvSpPr txBox="1"/>
          <p:nvPr/>
        </p:nvSpPr>
        <p:spPr>
          <a:xfrm>
            <a:off x="1148332" y="4185437"/>
            <a:ext cx="10179169" cy="1477328"/>
          </a:xfrm>
          <a:prstGeom prst="rect">
            <a:avLst/>
          </a:prstGeom>
          <a:noFill/>
          <a:ln>
            <a:solidFill>
              <a:schemeClr val="tx1"/>
            </a:solidFill>
          </a:ln>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旧唐書</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（完成</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945</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唐：</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618-907</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のこと）</a:t>
            </a:r>
            <a:r>
              <a:rPr kumimoji="1" lang="ja-JP"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巻一百九十九上 列伝第一百四十九上 東夷 </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倭</a:t>
            </a:r>
            <a:r>
              <a:rPr kumimoji="1" lang="zh-TW"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國者</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古倭奴國也</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・・・＜改行＞</a:t>
            </a:r>
            <a:endPar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國者</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倭國之別種也</a:t>
            </a:r>
            <a:r>
              <a:rPr kumimoji="1" lang="ja-JP" altLang="ja-JP" sz="18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以其國在日邉</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故以日本爲名</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或曰：倭國自惡其名不雅</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改爲日本</a:t>
            </a:r>
            <a:r>
              <a:rPr kumimoji="1" lang="ja-JP"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或云：日本舊小國</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併倭國之地</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「日本」</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という熟語の初出か＞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E14F6872-8790-401A-8271-5A8CE650FEC0}"/>
              </a:ext>
            </a:extLst>
          </p:cNvPr>
          <p:cNvSpPr txBox="1"/>
          <p:nvPr/>
        </p:nvSpPr>
        <p:spPr>
          <a:xfrm>
            <a:off x="1139854" y="287155"/>
            <a:ext cx="8620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 </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中国史書における「日本」</a:t>
            </a:r>
          </a:p>
        </p:txBody>
      </p:sp>
      <p:sp>
        <p:nvSpPr>
          <p:cNvPr id="13" name="テキスト ボックス 12">
            <a:extLst>
              <a:ext uri="{FF2B5EF4-FFF2-40B4-BE49-F238E27FC236}">
                <a16:creationId xmlns:a16="http://schemas.microsoft.com/office/drawing/2014/main" id="{E9DD7F7F-9AFE-41CA-91CF-2658C4E261A7}"/>
              </a:ext>
            </a:extLst>
          </p:cNvPr>
          <p:cNvSpPr txBox="1"/>
          <p:nvPr/>
        </p:nvSpPr>
        <p:spPr>
          <a:xfrm>
            <a:off x="1139854" y="3690891"/>
            <a:ext cx="10176526" cy="369332"/>
          </a:xfrm>
          <a:prstGeom prst="rect">
            <a:avLst/>
          </a:prstGeom>
          <a:noFill/>
        </p:spPr>
        <p:txBody>
          <a:bodyPr wrap="square" rtlCol="0">
            <a:spAutoFit/>
          </a:bodyPr>
          <a:lstStyle/>
          <a:p>
            <a:r>
              <a:rPr lang="ja-JP" altLang="en-US" dirty="0"/>
              <a:t>隋書　日出處天子</a:t>
            </a:r>
            <a:r>
              <a:rPr lang="en-US" altLang="ja-JP" dirty="0"/>
              <a:t>:</a:t>
            </a:r>
            <a:r>
              <a:rPr lang="ja-JP" altLang="en-US" dirty="0"/>
              <a:t>　聖徳太子</a:t>
            </a:r>
            <a:r>
              <a:rPr lang="en-US" altLang="ja-JP" dirty="0"/>
              <a:t>(574-622)</a:t>
            </a:r>
            <a:r>
              <a:rPr lang="ja-JP" altLang="en-US" dirty="0"/>
              <a:t>の時に国号はなかった</a:t>
            </a:r>
            <a:r>
              <a:rPr lang="en-US" altLang="ja-JP" dirty="0"/>
              <a:t>,</a:t>
            </a:r>
            <a:r>
              <a:rPr lang="ja-JP" altLang="en-US" dirty="0"/>
              <a:t>と推認する</a:t>
            </a:r>
          </a:p>
        </p:txBody>
      </p:sp>
      <p:sp>
        <p:nvSpPr>
          <p:cNvPr id="3" name="正方形/長方形 2">
            <a:extLst>
              <a:ext uri="{FF2B5EF4-FFF2-40B4-BE49-F238E27FC236}">
                <a16:creationId xmlns:a16="http://schemas.microsoft.com/office/drawing/2014/main" id="{254E18E0-E878-496F-9439-5AF5AC268EA7}"/>
              </a:ext>
            </a:extLst>
          </p:cNvPr>
          <p:cNvSpPr/>
          <p:nvPr/>
        </p:nvSpPr>
        <p:spPr>
          <a:xfrm>
            <a:off x="1693985" y="5701328"/>
            <a:ext cx="6096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 </a:t>
            </a:r>
          </a:p>
        </p:txBody>
      </p:sp>
      <p:sp>
        <p:nvSpPr>
          <p:cNvPr id="2" name="テキスト ボックス 1">
            <a:extLst>
              <a:ext uri="{FF2B5EF4-FFF2-40B4-BE49-F238E27FC236}">
                <a16:creationId xmlns:a16="http://schemas.microsoft.com/office/drawing/2014/main" id="{62BF8B8D-5E40-49FB-BBE4-D43E710BD4F0}"/>
              </a:ext>
            </a:extLst>
          </p:cNvPr>
          <p:cNvSpPr txBox="1"/>
          <p:nvPr/>
        </p:nvSpPr>
        <p:spPr>
          <a:xfrm>
            <a:off x="1139854" y="1079546"/>
            <a:ext cx="651062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三国志</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（陳寿</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233</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297</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三国時代</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ca.180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280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）魏志</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lvl="0">
              <a:defRPr/>
            </a:pPr>
            <a:r>
              <a:rPr kumimoji="1" lang="zh-TW"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倭人在帶方東南大海之中依山島</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・・・邪馬</a:t>
            </a:r>
            <a:r>
              <a:rPr kumimoji="1" lang="ja-JP" altLang="en-US" sz="18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壹</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國　</a:t>
            </a:r>
            <a:r>
              <a:rPr kumimoji="1" lang="ja-JP" altLang="en-US" sz="18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hlinkClick r:id="rId4" action="ppaction://hlinkpres?slideindex=1&amp;slidetitle="/>
              </a:rPr>
              <a:t>ほ</a:t>
            </a:r>
            <a:r>
              <a:rPr lang="ja-JP" altLang="en-US" dirty="0">
                <a:solidFill>
                  <a:prstClr val="black"/>
                </a:solidFill>
                <a:latin typeface="游ゴシック" panose="020B0400000000000000" pitchFamily="50" charset="-128"/>
                <a:hlinkClick r:id="rId4" action="ppaction://hlinkpres?slideindex=1&amp;slidetitle="/>
              </a:rPr>
              <a:t>か</a:t>
            </a:r>
            <a:endParaRPr kumimoji="1" lang="ja-JP" altLang="en-US" sz="18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B78246C-8FC8-48BB-AC00-188DD2E2117D}"/>
              </a:ext>
            </a:extLst>
          </p:cNvPr>
          <p:cNvSpPr txBox="1"/>
          <p:nvPr/>
        </p:nvSpPr>
        <p:spPr>
          <a:xfrm>
            <a:off x="1148332" y="1879947"/>
            <a:ext cx="10179168" cy="1754326"/>
          </a:xfrm>
          <a:prstGeom prst="rect">
            <a:avLst/>
          </a:prstGeom>
          <a:noFill/>
          <a:ln>
            <a:solidFill>
              <a:schemeClr val="tx1"/>
            </a:solidFill>
          </a:ln>
        </p:spPr>
        <p:txBody>
          <a:bodyPr wrap="square" rtlCol="0">
            <a:spAutoFit/>
          </a:bodyPr>
          <a:lstStyle/>
          <a:p>
            <a:pPr>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後漢書</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lang="ja-JP" altLang="en-US" dirty="0">
                <a:solidFill>
                  <a:prstClr val="black"/>
                </a:solidFill>
              </a:rPr>
              <a:t>范曄（はんよう） </a:t>
            </a:r>
            <a:r>
              <a:rPr lang="en-US" altLang="ja-JP" dirty="0">
                <a:solidFill>
                  <a:prstClr val="black"/>
                </a:solidFill>
              </a:rPr>
              <a:t>(398-445)</a:t>
            </a:r>
            <a:r>
              <a:rPr lang="ja-JP" altLang="en-US" dirty="0">
                <a:solidFill>
                  <a:prstClr val="black"/>
                </a:solidFill>
              </a:rPr>
              <a:t>　後漢は</a:t>
            </a:r>
            <a:r>
              <a:rPr lang="en-US" altLang="ja-JP" dirty="0">
                <a:solidFill>
                  <a:prstClr val="black"/>
                </a:solidFill>
              </a:rPr>
              <a:t>25</a:t>
            </a:r>
            <a:r>
              <a:rPr lang="ja-JP" altLang="en-US" dirty="0">
                <a:solidFill>
                  <a:prstClr val="black"/>
                </a:solidFill>
              </a:rPr>
              <a:t>－</a:t>
            </a:r>
            <a:r>
              <a:rPr lang="en-US" altLang="ja-JP" dirty="0">
                <a:solidFill>
                  <a:prstClr val="black"/>
                </a:solidFill>
              </a:rPr>
              <a:t>220</a:t>
            </a:r>
            <a:r>
              <a:rPr lang="ja-JP" altLang="en-US" dirty="0">
                <a:solidFill>
                  <a:prstClr val="black"/>
                </a:solidFill>
              </a:rPr>
              <a:t>。完成は</a:t>
            </a:r>
            <a:r>
              <a:rPr lang="en-US" altLang="ja-JP" dirty="0">
                <a:solidFill>
                  <a:prstClr val="black"/>
                </a:solidFill>
              </a:rPr>
              <a:t>432</a:t>
            </a:r>
            <a:r>
              <a:rPr lang="ja-JP" altLang="en-US" dirty="0">
                <a:solidFill>
                  <a:prstClr val="black"/>
                </a:solidFill>
              </a:rPr>
              <a:t>年。李賢注は、儀鳳元年（</a:t>
            </a:r>
            <a:r>
              <a:rPr lang="en-US" altLang="ja-JP" dirty="0">
                <a:solidFill>
                  <a:prstClr val="black"/>
                </a:solidFill>
              </a:rPr>
              <a:t>676</a:t>
            </a:r>
            <a:r>
              <a:rPr lang="ja-JP" altLang="en-US" dirty="0">
                <a:solidFill>
                  <a:prstClr val="black"/>
                </a:solidFill>
              </a:rPr>
              <a:t>）現在の形になったのは、</a:t>
            </a:r>
            <a:r>
              <a:rPr lang="en-US" altLang="ja-JP" dirty="0">
                <a:solidFill>
                  <a:prstClr val="black"/>
                </a:solidFill>
              </a:rPr>
              <a:t>1022</a:t>
            </a:r>
            <a:r>
              <a:rPr lang="ja-JP" altLang="en-US" dirty="0">
                <a:solidFill>
                  <a:prstClr val="black"/>
                </a:solidFill>
              </a:rPr>
              <a:t>年のことで、成立は遅い。そのため、史料価値としては、高いとは言えない。</a:t>
            </a:r>
          </a:p>
          <a:p>
            <a:pPr>
              <a:defRPr/>
            </a:pPr>
            <a:r>
              <a:rPr kumimoji="1" lang="zh-TW" altLang="en-US" sz="1800" b="1" i="0" u="none" strike="noStrike" kern="1200" cap="none" spc="0" normalizeH="0" baseline="0" noProof="0" dirty="0">
                <a:ln>
                  <a:noFill/>
                </a:ln>
                <a:solidFill>
                  <a:schemeClr val="accent5">
                    <a:lumMod val="50000"/>
                  </a:schemeClr>
                </a:solidFill>
                <a:effectLst/>
                <a:uLnTx/>
                <a:uFillTx/>
                <a:latin typeface="游ゴシック" panose="020B0400000000000000" pitchFamily="50" charset="-128"/>
                <a:ea typeface="游ゴシック" panose="020B0400000000000000" pitchFamily="50" charset="-128"/>
                <a:cs typeface="+mn-cs"/>
              </a:rPr>
              <a:t>倭</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在韓東南大海中依山島・・・</a:t>
            </a:r>
            <a:r>
              <a:rPr lang="zh-TW" altLang="en-US" b="1" dirty="0">
                <a:solidFill>
                  <a:prstClr val="black"/>
                </a:solidFill>
                <a:latin typeface="游ゴシック" panose="020B0400000000000000" pitchFamily="50" charset="-128"/>
                <a:ea typeface="游ゴシック" panose="020B0400000000000000" pitchFamily="50" charset="-128"/>
              </a:rPr>
              <a:t>其</a:t>
            </a:r>
            <a:r>
              <a:rPr lang="zh-TW" altLang="en-US" b="1" dirty="0">
                <a:solidFill>
                  <a:schemeClr val="accent5">
                    <a:lumMod val="50000"/>
                  </a:schemeClr>
                </a:solidFill>
                <a:latin typeface="游ゴシック" panose="020B0400000000000000" pitchFamily="50" charset="-128"/>
                <a:ea typeface="游ゴシック" panose="020B0400000000000000" pitchFamily="50" charset="-128"/>
              </a:rPr>
              <a:t>大倭</a:t>
            </a:r>
            <a:r>
              <a:rPr lang="zh-TW" altLang="en-US" b="1" dirty="0">
                <a:solidFill>
                  <a:prstClr val="black"/>
                </a:solidFill>
                <a:latin typeface="游ゴシック" panose="020B0400000000000000" pitchFamily="50" charset="-128"/>
                <a:ea typeface="游ゴシック" panose="020B0400000000000000" pitchFamily="50" charset="-128"/>
              </a:rPr>
              <a:t>王居邪馬</a:t>
            </a:r>
            <a:r>
              <a:rPr lang="zh-TW" altLang="en-US" b="1" dirty="0">
                <a:solidFill>
                  <a:srgbClr val="FF0000"/>
                </a:solidFill>
                <a:latin typeface="游ゴシック" panose="020B0400000000000000" pitchFamily="50" charset="-128"/>
                <a:ea typeface="游ゴシック" panose="020B0400000000000000" pitchFamily="50" charset="-128"/>
              </a:rPr>
              <a:t>臺</a:t>
            </a:r>
            <a:r>
              <a:rPr lang="zh-TW" altLang="en-US" b="1" dirty="0">
                <a:solidFill>
                  <a:prstClr val="black"/>
                </a:solidFill>
                <a:latin typeface="游ゴシック" panose="020B0400000000000000" pitchFamily="50" charset="-128"/>
                <a:ea typeface="游ゴシック" panose="020B0400000000000000" pitchFamily="50" charset="-128"/>
              </a:rPr>
              <a:t>國</a:t>
            </a:r>
            <a:r>
              <a:rPr lang="ja-JP" altLang="en-US" b="1" dirty="0">
                <a:solidFill>
                  <a:prstClr val="black"/>
                </a:solidFill>
                <a:latin typeface="游ゴシック" panose="020B0400000000000000" pitchFamily="50" charset="-128"/>
              </a:rPr>
              <a:t>・・・</a:t>
            </a:r>
            <a:r>
              <a:rPr lang="zh-TW" altLang="en-US" b="1" dirty="0">
                <a:solidFill>
                  <a:prstClr val="black"/>
                </a:solidFill>
                <a:latin typeface="游ゴシック" panose="020B0400000000000000" pitchFamily="50" charset="-128"/>
                <a:ea typeface="游ゴシック" panose="020B0400000000000000" pitchFamily="50" charset="-128"/>
              </a:rPr>
              <a:t>建武中元二年</a:t>
            </a:r>
            <a:r>
              <a:rPr lang="en-US" altLang="zh-TW" b="1" dirty="0">
                <a:solidFill>
                  <a:prstClr val="black"/>
                </a:solidFill>
                <a:latin typeface="游ゴシック" panose="020B0400000000000000" pitchFamily="50" charset="-128"/>
                <a:ea typeface="游ゴシック" panose="020B0400000000000000" pitchFamily="50" charset="-128"/>
              </a:rPr>
              <a:t>(AD57)</a:t>
            </a:r>
            <a:r>
              <a:rPr lang="zh-TW" altLang="en-US" b="1" dirty="0">
                <a:solidFill>
                  <a:schemeClr val="accent5">
                    <a:lumMod val="75000"/>
                  </a:schemeClr>
                </a:solidFill>
                <a:latin typeface="游ゴシック" panose="020B0400000000000000" pitchFamily="50" charset="-128"/>
                <a:ea typeface="游ゴシック" panose="020B0400000000000000" pitchFamily="50" charset="-128"/>
              </a:rPr>
              <a:t>倭奴</a:t>
            </a:r>
            <a:r>
              <a:rPr lang="zh-TW" altLang="en-US" b="1" dirty="0">
                <a:solidFill>
                  <a:prstClr val="black"/>
                </a:solidFill>
                <a:latin typeface="游ゴシック" panose="020B0400000000000000" pitchFamily="50" charset="-128"/>
                <a:ea typeface="游ゴシック" panose="020B0400000000000000" pitchFamily="50" charset="-128"/>
              </a:rPr>
              <a:t>國奉貢朝賀使人自稱大夫</a:t>
            </a:r>
            <a:r>
              <a:rPr lang="zh-TW" altLang="en-US" b="1" dirty="0">
                <a:solidFill>
                  <a:schemeClr val="accent5">
                    <a:lumMod val="50000"/>
                  </a:schemeClr>
                </a:solidFill>
                <a:latin typeface="游ゴシック" panose="020B0400000000000000" pitchFamily="50" charset="-128"/>
                <a:ea typeface="游ゴシック" panose="020B0400000000000000" pitchFamily="50" charset="-128"/>
              </a:rPr>
              <a:t>倭</a:t>
            </a:r>
            <a:r>
              <a:rPr lang="zh-TW" altLang="en-US" b="1" dirty="0">
                <a:solidFill>
                  <a:prstClr val="black"/>
                </a:solidFill>
                <a:latin typeface="游ゴシック" panose="020B0400000000000000" pitchFamily="50" charset="-128"/>
                <a:ea typeface="游ゴシック" panose="020B0400000000000000" pitchFamily="50" charset="-128"/>
              </a:rPr>
              <a:t>國之極南界也光武賜以印綬</a:t>
            </a:r>
            <a:r>
              <a:rPr lang="ja-JP" altLang="en-US" b="1" dirty="0">
                <a:solidFill>
                  <a:prstClr val="black"/>
                </a:solidFill>
                <a:latin typeface="游ゴシック" panose="020B0400000000000000" pitchFamily="50" charset="-128"/>
                <a:ea typeface="游ゴシック" panose="020B0400000000000000" pitchFamily="50" charset="-128"/>
              </a:rPr>
              <a:t>　</a:t>
            </a:r>
            <a:r>
              <a:rPr lang="en-US" altLang="ja-JP" b="1" dirty="0">
                <a:solidFill>
                  <a:prstClr val="black"/>
                </a:solidFill>
                <a:latin typeface="游ゴシック" panose="020B0400000000000000" pitchFamily="50" charset="-128"/>
                <a:ea typeface="游ゴシック" panose="020B0400000000000000" pitchFamily="50" charset="-128"/>
              </a:rPr>
              <a:t>(</a:t>
            </a:r>
            <a:r>
              <a:rPr lang="ja-JP" altLang="en-US" b="1" dirty="0">
                <a:solidFill>
                  <a:prstClr val="black"/>
                </a:solidFill>
                <a:latin typeface="游ゴシック" panose="020B0400000000000000" pitchFamily="50" charset="-128"/>
                <a:ea typeface="游ゴシック" panose="020B0400000000000000" pitchFamily="50" charset="-128"/>
              </a:rPr>
              <a:t>⇒志賀島の金印だろう）</a:t>
            </a:r>
            <a:endParaRPr lang="en-US" altLang="ja-JP" b="1" dirty="0">
              <a:solidFill>
                <a:prstClr val="black"/>
              </a:solidFill>
              <a:latin typeface="游ゴシック" panose="020B0400000000000000" pitchFamily="50" charset="-128"/>
              <a:ea typeface="游ゴシック" panose="020B0400000000000000" pitchFamily="50" charset="-128"/>
            </a:endParaRPr>
          </a:p>
          <a:p>
            <a:pPr>
              <a:defRPr/>
            </a:pPr>
            <a:r>
              <a:rPr lang="zh-TW" altLang="en-US" b="1" dirty="0">
                <a:solidFill>
                  <a:prstClr val="black"/>
                </a:solidFill>
                <a:latin typeface="游ゴシック" panose="020B0400000000000000" pitchFamily="50" charset="-128"/>
                <a:ea typeface="游ゴシック" panose="020B0400000000000000" pitchFamily="50" charset="-128"/>
              </a:rPr>
              <a:t>桓靈間</a:t>
            </a:r>
            <a:r>
              <a:rPr lang="en-US" altLang="zh-TW" b="1" dirty="0">
                <a:solidFill>
                  <a:prstClr val="black"/>
                </a:solidFill>
                <a:latin typeface="游ゴシック" panose="020B0400000000000000" pitchFamily="50" charset="-128"/>
                <a:ea typeface="游ゴシック" panose="020B0400000000000000" pitchFamily="50" charset="-128"/>
              </a:rPr>
              <a:t>(146-189)</a:t>
            </a:r>
            <a:r>
              <a:rPr lang="zh-TW" altLang="en-US" b="1" dirty="0">
                <a:solidFill>
                  <a:schemeClr val="accent5">
                    <a:lumMod val="50000"/>
                  </a:schemeClr>
                </a:solidFill>
                <a:latin typeface="游ゴシック" panose="020B0400000000000000" pitchFamily="50" charset="-128"/>
                <a:ea typeface="游ゴシック" panose="020B0400000000000000" pitchFamily="50" charset="-128"/>
              </a:rPr>
              <a:t>倭</a:t>
            </a:r>
            <a:r>
              <a:rPr lang="zh-TW" altLang="en-US" b="1" dirty="0">
                <a:solidFill>
                  <a:prstClr val="black"/>
                </a:solidFill>
                <a:latin typeface="游ゴシック" panose="020B0400000000000000" pitchFamily="50" charset="-128"/>
                <a:ea typeface="游ゴシック" panose="020B0400000000000000" pitchFamily="50" charset="-128"/>
              </a:rPr>
              <a:t>國大亂更相攻伐歴年無主有一女子名曰卑彌呼</a:t>
            </a:r>
            <a:endParaRPr lang="en-US" altLang="zh-TW" b="1" dirty="0">
              <a:solidFill>
                <a:prstClr val="black"/>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F290E17D-CD3B-476C-BF89-02149728EB76}"/>
              </a:ext>
            </a:extLst>
          </p:cNvPr>
          <p:cNvSpPr txBox="1"/>
          <p:nvPr/>
        </p:nvSpPr>
        <p:spPr>
          <a:xfrm>
            <a:off x="7981213" y="879582"/>
            <a:ext cx="2804604" cy="923330"/>
          </a:xfrm>
          <a:prstGeom prst="rect">
            <a:avLst/>
          </a:prstGeom>
          <a:noFill/>
          <a:ln>
            <a:solidFill>
              <a:schemeClr val="tx1"/>
            </a:solidFill>
          </a:ln>
        </p:spPr>
        <p:txBody>
          <a:bodyPr wrap="square" rtlCol="0">
            <a:spAutoFit/>
          </a:bodyPr>
          <a:lstStyle/>
          <a:p>
            <a:r>
              <a:rPr lang="ja-JP" altLang="en-US" sz="5400" b="1" dirty="0">
                <a:solidFill>
                  <a:srgbClr val="0070C0"/>
                </a:solidFill>
                <a:latin typeface="游ゴシック" panose="020B0400000000000000" pitchFamily="50" charset="-128"/>
              </a:rPr>
              <a:t>壹</a:t>
            </a:r>
            <a:r>
              <a:rPr lang="ja-JP" altLang="en-US" sz="5400" dirty="0"/>
              <a:t>　</a:t>
            </a:r>
            <a:r>
              <a:rPr lang="ja-JP" altLang="en-US" sz="5400" b="1" dirty="0">
                <a:solidFill>
                  <a:srgbClr val="FF0000"/>
                </a:solidFill>
              </a:rPr>
              <a:t>臺</a:t>
            </a:r>
          </a:p>
        </p:txBody>
      </p:sp>
      <p:sp>
        <p:nvSpPr>
          <p:cNvPr id="5" name="正方形/長方形 4">
            <a:extLst>
              <a:ext uri="{FF2B5EF4-FFF2-40B4-BE49-F238E27FC236}">
                <a16:creationId xmlns:a16="http://schemas.microsoft.com/office/drawing/2014/main" id="{8FE0AA2F-BEFE-4C29-8FC4-B60BBB9A72E4}"/>
              </a:ext>
            </a:extLst>
          </p:cNvPr>
          <p:cNvSpPr/>
          <p:nvPr/>
        </p:nvSpPr>
        <p:spPr>
          <a:xfrm>
            <a:off x="1148332" y="5816835"/>
            <a:ext cx="10107708" cy="584775"/>
          </a:xfrm>
          <a:prstGeom prst="rect">
            <a:avLst/>
          </a:prstGeom>
        </p:spPr>
        <p:txBody>
          <a:bodyPr wrap="square">
            <a:spAutoFit/>
          </a:bodyPr>
          <a:lstStyle/>
          <a:p>
            <a:pPr algn="ctr"/>
            <a:r>
              <a:rPr lang="ja-JP" altLang="en-US" sz="3200" b="1" dirty="0">
                <a:solidFill>
                  <a:prstClr val="black"/>
                </a:solidFill>
                <a:latin typeface="游ゴシック" panose="020B0400000000000000" pitchFamily="50" charset="-128"/>
              </a:rPr>
              <a:t>倭奴國　⇒　倭</a:t>
            </a:r>
            <a:r>
              <a:rPr lang="zh-TW" altLang="en-US" sz="3200" b="1" dirty="0">
                <a:solidFill>
                  <a:prstClr val="black"/>
                </a:solidFill>
                <a:latin typeface="游ゴシック" panose="020B0400000000000000" pitchFamily="50" charset="-128"/>
                <a:ea typeface="游ゴシック" panose="020B0400000000000000" pitchFamily="50" charset="-128"/>
              </a:rPr>
              <a:t>國</a:t>
            </a:r>
            <a:r>
              <a:rPr lang="ja-JP" altLang="en-US" sz="3200" b="1" dirty="0">
                <a:solidFill>
                  <a:prstClr val="black"/>
                </a:solidFill>
                <a:latin typeface="游ゴシック" panose="020B0400000000000000" pitchFamily="50" charset="-128"/>
                <a:ea typeface="游ゴシック" panose="020B0400000000000000" pitchFamily="50" charset="-128"/>
              </a:rPr>
              <a:t>　⇒　日本</a:t>
            </a:r>
            <a:endParaRPr lang="ja-JP" altLang="en-US" sz="3200" dirty="0"/>
          </a:p>
        </p:txBody>
      </p:sp>
      <p:pic>
        <p:nvPicPr>
          <p:cNvPr id="4" name="日本02">
            <a:hlinkClick r:id="" action="ppaction://media"/>
            <a:extLst>
              <a:ext uri="{FF2B5EF4-FFF2-40B4-BE49-F238E27FC236}">
                <a16:creationId xmlns:a16="http://schemas.microsoft.com/office/drawing/2014/main" id="{5D80E6F3-940E-4FFE-8BE0-6B7AEC0509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7322" y="43473"/>
            <a:ext cx="487363" cy="487363"/>
          </a:xfrm>
          <a:prstGeom prst="rect">
            <a:avLst/>
          </a:prstGeom>
        </p:spPr>
      </p:pic>
    </p:spTree>
    <p:extLst>
      <p:ext uri="{BB962C8B-B14F-4D97-AF65-F5344CB8AC3E}">
        <p14:creationId xmlns:p14="http://schemas.microsoft.com/office/powerpoint/2010/main" val="421112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F402BB7-9A9E-4824-A7D4-9B996D88EDB5}"/>
              </a:ext>
            </a:extLst>
          </p:cNvPr>
          <p:cNvSpPr/>
          <p:nvPr/>
        </p:nvSpPr>
        <p:spPr>
          <a:xfrm>
            <a:off x="1348033" y="518475"/>
            <a:ext cx="7795967" cy="4524315"/>
          </a:xfrm>
          <a:prstGeom prst="rect">
            <a:avLst/>
          </a:prstGeom>
        </p:spPr>
        <p:txBody>
          <a:bodyPr wrap="square">
            <a:spAutoFit/>
          </a:bodyPr>
          <a:lstStyle/>
          <a:p>
            <a:r>
              <a:rPr lang="en-US" altLang="ja-JP" sz="2400" dirty="0"/>
              <a:t>『</a:t>
            </a:r>
            <a:r>
              <a:rPr lang="ja-JP" altLang="en-US" sz="2400" b="1" dirty="0"/>
              <a:t>諏方大明神画詞</a:t>
            </a:r>
            <a:r>
              <a:rPr lang="en-US" altLang="ja-JP" sz="2400" dirty="0"/>
              <a:t>』</a:t>
            </a:r>
            <a:r>
              <a:rPr lang="ja-JP" altLang="en-US" sz="2400" dirty="0"/>
              <a:t>（すわだいみょうじんえことば）諏訪大社の最古の縁起絵巻</a:t>
            </a:r>
            <a:endParaRPr lang="en-US" altLang="ja-JP" sz="2400" baseline="30000" dirty="0"/>
          </a:p>
          <a:p>
            <a:r>
              <a:rPr lang="en-US" altLang="ja-JP" sz="2400" dirty="0"/>
              <a:t>1356</a:t>
            </a:r>
            <a:r>
              <a:rPr lang="ja-JP" altLang="en-US" sz="2400" dirty="0"/>
              <a:t>年（正平</a:t>
            </a:r>
            <a:r>
              <a:rPr lang="en-US" altLang="ja-JP" sz="2400" dirty="0"/>
              <a:t>11</a:t>
            </a:r>
            <a:r>
              <a:rPr lang="ja-JP" altLang="en-US" sz="2400" dirty="0"/>
              <a:t>年 </a:t>
            </a:r>
            <a:r>
              <a:rPr lang="en-US" altLang="ja-JP" sz="2400" dirty="0"/>
              <a:t>/ </a:t>
            </a:r>
            <a:r>
              <a:rPr lang="ja-JP" altLang="en-US" sz="2400" dirty="0"/>
              <a:t>延文</a:t>
            </a:r>
            <a:r>
              <a:rPr lang="en-US" altLang="ja-JP" sz="2400" dirty="0"/>
              <a:t>1</a:t>
            </a:r>
            <a:r>
              <a:rPr lang="ja-JP" altLang="en-US" sz="2400" dirty="0"/>
              <a:t>年）成立</a:t>
            </a:r>
            <a:endParaRPr lang="en-US" altLang="ja-JP" sz="2400" dirty="0"/>
          </a:p>
          <a:p>
            <a:endParaRPr lang="en-US" altLang="ja-JP" sz="2400" dirty="0"/>
          </a:p>
          <a:p>
            <a:r>
              <a:rPr lang="ja-JP" altLang="en-US" sz="2400" dirty="0"/>
              <a:t>初めて北海道アイヌについてまとまった記述のなされている史料であり、</a:t>
            </a:r>
            <a:r>
              <a:rPr lang="en-US" altLang="ja-JP" sz="2400" dirty="0"/>
              <a:t>14</a:t>
            </a:r>
            <a:r>
              <a:rPr lang="ja-JP" altLang="en-US" sz="2400" dirty="0"/>
              <a:t>世紀の和人の目からみたアイヌの習俗やそれを取り巻く北方世界の様子を紹介</a:t>
            </a:r>
            <a:endParaRPr lang="en-US" altLang="ja-JP" sz="2400" dirty="0"/>
          </a:p>
          <a:p>
            <a:endParaRPr lang="en-US" altLang="ja-JP" sz="2400" dirty="0"/>
          </a:p>
          <a:p>
            <a:r>
              <a:rPr lang="ja-JP" altLang="en-US" sz="2400" dirty="0"/>
              <a:t>「我国」（日本）の東北には「蝦夷ガ千島」があり、日ノモト、唐子、渡党の「三類」がそれぞれ</a:t>
            </a:r>
            <a:r>
              <a:rPr lang="en-US" altLang="ja-JP" sz="2400" dirty="0"/>
              <a:t>333</a:t>
            </a:r>
            <a:r>
              <a:rPr lang="ja-JP" altLang="en-US" sz="2400" dirty="0"/>
              <a:t>の島に住んでいる</a:t>
            </a:r>
            <a:endParaRPr lang="en-US" altLang="ja-JP" sz="2400" dirty="0"/>
          </a:p>
          <a:p>
            <a:endParaRPr lang="en-US" altLang="ja-JP" sz="2400" dirty="0"/>
          </a:p>
        </p:txBody>
      </p:sp>
    </p:spTree>
    <p:extLst>
      <p:ext uri="{BB962C8B-B14F-4D97-AF65-F5344CB8AC3E}">
        <p14:creationId xmlns:p14="http://schemas.microsoft.com/office/powerpoint/2010/main" val="1101570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7B4E1A-5C4F-437D-B653-9C30A1563B58}"/>
              </a:ext>
            </a:extLst>
          </p:cNvPr>
          <p:cNvSpPr>
            <a:spLocks noGrp="1"/>
          </p:cNvSpPr>
          <p:nvPr>
            <p:ph type="title"/>
          </p:nvPr>
        </p:nvSpPr>
        <p:spPr/>
        <p:txBody>
          <a:bodyPr/>
          <a:lstStyle/>
          <a:p>
            <a:r>
              <a:rPr kumimoji="1" lang="ja-JP" altLang="en-US" dirty="0"/>
              <a:t>日本書紀　景行天皇</a:t>
            </a:r>
          </a:p>
        </p:txBody>
      </p:sp>
      <p:sp>
        <p:nvSpPr>
          <p:cNvPr id="3" name="テキスト ボックス 2">
            <a:extLst>
              <a:ext uri="{FF2B5EF4-FFF2-40B4-BE49-F238E27FC236}">
                <a16:creationId xmlns:a16="http://schemas.microsoft.com/office/drawing/2014/main" id="{D497D795-1638-4B86-B73F-9290666CD0AB}"/>
              </a:ext>
            </a:extLst>
          </p:cNvPr>
          <p:cNvSpPr txBox="1"/>
          <p:nvPr/>
        </p:nvSpPr>
        <p:spPr>
          <a:xfrm>
            <a:off x="838200" y="2379216"/>
            <a:ext cx="11475128" cy="2800767"/>
          </a:xfrm>
          <a:prstGeom prst="rect">
            <a:avLst/>
          </a:prstGeom>
          <a:noFill/>
        </p:spPr>
        <p:txBody>
          <a:bodyPr wrap="square" rtlCol="0">
            <a:spAutoFit/>
          </a:bodyPr>
          <a:lstStyle/>
          <a:p>
            <a:r>
              <a:rPr lang="ja-JP" altLang="en-US" sz="2800" dirty="0"/>
              <a:t>廿</a:t>
            </a:r>
            <a:r>
              <a:rPr lang="zh-TW" altLang="en-US" sz="2800" dirty="0"/>
              <a:t>五年</a:t>
            </a:r>
            <a:r>
              <a:rPr lang="ja-JP" altLang="en-US" sz="2800" dirty="0"/>
              <a:t>（西暦</a:t>
            </a:r>
            <a:r>
              <a:rPr lang="en-US" altLang="ja-JP" sz="2800" dirty="0"/>
              <a:t>95</a:t>
            </a:r>
            <a:r>
              <a:rPr lang="ja-JP" altLang="en-US" sz="2800"/>
              <a:t>）</a:t>
            </a:r>
            <a:r>
              <a:rPr lang="zh-TW" altLang="en-US" sz="2800"/>
              <a:t>秋七月庚辰朔</a:t>
            </a:r>
            <a:r>
              <a:rPr lang="zh-TW" altLang="en-US" sz="2800" dirty="0"/>
              <a:t>壬午、遣武內宿禰、令察北陸及東方諸国之地形、且百姓之消息也。 </a:t>
            </a:r>
            <a:br>
              <a:rPr lang="zh-TW" altLang="en-US" sz="2800" dirty="0"/>
            </a:br>
            <a:br>
              <a:rPr lang="zh-TW" altLang="en-US" dirty="0"/>
            </a:br>
            <a:r>
              <a:rPr lang="zh-TW" altLang="en-US" sz="2800" dirty="0"/>
              <a:t>廿七年春二月辛丑朔壬子、武內宿禰、自東国還之奏言</a:t>
            </a:r>
            <a:endParaRPr lang="en-US" altLang="zh-TW" sz="2800" dirty="0"/>
          </a:p>
          <a:p>
            <a:r>
              <a:rPr lang="zh-TW" altLang="en-US" sz="2800" dirty="0"/>
              <a:t>「東夷之中、有</a:t>
            </a:r>
            <a:r>
              <a:rPr lang="zh-TW" altLang="en-US" sz="2800" b="1" dirty="0"/>
              <a:t>日高見国</a:t>
            </a:r>
            <a:r>
              <a:rPr lang="zh-TW" altLang="en-US" sz="2800" dirty="0"/>
              <a:t>、其国人男女、並椎結文身、爲人勇悍、</a:t>
            </a:r>
            <a:endParaRPr lang="en-US" altLang="zh-TW" sz="2800" dirty="0"/>
          </a:p>
          <a:p>
            <a:r>
              <a:rPr lang="zh-TW" altLang="en-US" sz="2800" dirty="0"/>
              <a:t>是總曰蝦夷。亦土地沃壤而曠之、擊可取也</a:t>
            </a:r>
            <a:r>
              <a:rPr lang="ja-JP" altLang="en-US" sz="2800" dirty="0"/>
              <a:t>」</a:t>
            </a:r>
            <a:r>
              <a:rPr lang="zh-TW" altLang="en-US" dirty="0"/>
              <a:t>」</a:t>
            </a:r>
            <a:endParaRPr lang="en-US" altLang="zh-TW" dirty="0"/>
          </a:p>
          <a:p>
            <a:endParaRPr lang="en-US" altLang="zh-TW" dirty="0"/>
          </a:p>
        </p:txBody>
      </p:sp>
    </p:spTree>
    <p:extLst>
      <p:ext uri="{BB962C8B-B14F-4D97-AF65-F5344CB8AC3E}">
        <p14:creationId xmlns:p14="http://schemas.microsoft.com/office/powerpoint/2010/main" val="1595187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D339099F-8463-42F7-95F1-01D0652FA7EB}"/>
              </a:ext>
            </a:extLst>
          </p:cNvPr>
          <p:cNvSpPr txBox="1">
            <a:spLocks/>
          </p:cNvSpPr>
          <p:nvPr/>
        </p:nvSpPr>
        <p:spPr>
          <a:xfrm>
            <a:off x="1285244" y="1000957"/>
            <a:ext cx="9376838" cy="485608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3200" b="1" dirty="0"/>
          </a:p>
          <a:p>
            <a:pPr marL="0" indent="0">
              <a:buNone/>
            </a:pPr>
            <a:r>
              <a:rPr lang="ja-JP" altLang="en-US" sz="3200" b="1" dirty="0"/>
              <a:t>●中国朝鮮文献　</a:t>
            </a:r>
            <a:r>
              <a:rPr lang="ja-JP" altLang="en-US" sz="3200" b="1" dirty="0">
                <a:solidFill>
                  <a:prstClr val="black"/>
                </a:solidFill>
                <a:latin typeface="游ゴシック" panose="020B0400000000000000" pitchFamily="50" charset="-128"/>
              </a:rPr>
              <a:t>倭奴國　⇒　倭</a:t>
            </a:r>
            <a:r>
              <a:rPr lang="zh-TW" altLang="en-US" sz="3200" b="1" dirty="0">
                <a:solidFill>
                  <a:prstClr val="black"/>
                </a:solidFill>
                <a:latin typeface="游ゴシック" panose="020B0400000000000000" pitchFamily="50" charset="-128"/>
                <a:ea typeface="游ゴシック" panose="020B0400000000000000" pitchFamily="50" charset="-128"/>
              </a:rPr>
              <a:t>國</a:t>
            </a:r>
            <a:r>
              <a:rPr lang="ja-JP" altLang="en-US" sz="3200" b="1" dirty="0">
                <a:solidFill>
                  <a:prstClr val="black"/>
                </a:solidFill>
                <a:latin typeface="游ゴシック" panose="020B0400000000000000" pitchFamily="50" charset="-128"/>
              </a:rPr>
              <a:t>　⇒　日本</a:t>
            </a:r>
            <a:endParaRPr lang="ja-JP" altLang="en-US" sz="3200" dirty="0"/>
          </a:p>
          <a:p>
            <a:pPr marL="0" indent="0">
              <a:buNone/>
            </a:pPr>
            <a:r>
              <a:rPr lang="ja-JP" altLang="en-US" sz="3200" b="1" dirty="0">
                <a:latin typeface="游ゴシック" panose="020B0400000000000000" pitchFamily="50" charset="-128"/>
              </a:rPr>
              <a:t>・日本</a:t>
            </a:r>
            <a:r>
              <a:rPr lang="zh-TW" altLang="ja-JP" sz="3200" b="1" dirty="0">
                <a:latin typeface="游ゴシック" panose="020B0400000000000000" pitchFamily="50" charset="-128"/>
                <a:ea typeface="游ゴシック" panose="020B0400000000000000" pitchFamily="50" charset="-128"/>
              </a:rPr>
              <a:t>國者</a:t>
            </a:r>
            <a:r>
              <a:rPr lang="ja-JP" altLang="ja-JP" sz="3200" b="1" dirty="0">
                <a:latin typeface="游ゴシック" panose="020B0400000000000000" pitchFamily="50" charset="-128"/>
              </a:rPr>
              <a:t>、</a:t>
            </a:r>
            <a:r>
              <a:rPr lang="zh-TW" altLang="ja-JP" sz="3200" b="1" dirty="0">
                <a:latin typeface="游ゴシック" panose="020B0400000000000000" pitchFamily="50" charset="-128"/>
                <a:ea typeface="游ゴシック" panose="020B0400000000000000" pitchFamily="50" charset="-128"/>
              </a:rPr>
              <a:t>倭國之別種也</a:t>
            </a:r>
            <a:r>
              <a:rPr lang="ja-JP" altLang="ja-JP" sz="3200" b="1" dirty="0">
                <a:latin typeface="游ゴシック" panose="020B0400000000000000" pitchFamily="50" charset="-128"/>
              </a:rPr>
              <a:t>、</a:t>
            </a:r>
            <a:r>
              <a:rPr lang="ja-JP" altLang="en-US" sz="3200" b="1" dirty="0">
                <a:latin typeface="游ゴシック" panose="020B0400000000000000" pitchFamily="50" charset="-128"/>
              </a:rPr>
              <a:t>・・・</a:t>
            </a:r>
            <a:r>
              <a:rPr lang="zh-TW" altLang="ja-JP" sz="3200" b="1" dirty="0">
                <a:latin typeface="游ゴシック" panose="020B0400000000000000" pitchFamily="50" charset="-128"/>
                <a:ea typeface="游ゴシック" panose="020B0400000000000000" pitchFamily="50" charset="-128"/>
              </a:rPr>
              <a:t>故以日本爲名</a:t>
            </a:r>
            <a:endParaRPr lang="en-US" altLang="ja-JP" sz="3200" b="1" dirty="0">
              <a:latin typeface="游ゴシック" panose="020B0400000000000000" pitchFamily="50" charset="-128"/>
            </a:endParaRPr>
          </a:p>
          <a:p>
            <a:pPr marL="0" indent="0">
              <a:buNone/>
            </a:pPr>
            <a:r>
              <a:rPr lang="ja-JP" altLang="en-US" sz="3200" b="1" dirty="0">
                <a:latin typeface="游ゴシック" panose="020B0400000000000000" pitchFamily="50" charset="-128"/>
                <a:ea typeface="游ゴシック" panose="020B0400000000000000" pitchFamily="50" charset="-128"/>
              </a:rPr>
              <a:t>・</a:t>
            </a:r>
            <a:r>
              <a:rPr lang="zh-TW" altLang="ja-JP" sz="3200" b="1" dirty="0">
                <a:latin typeface="游ゴシック" panose="020B0400000000000000" pitchFamily="50" charset="-128"/>
                <a:ea typeface="游ゴシック" panose="020B0400000000000000" pitchFamily="50" charset="-128"/>
              </a:rPr>
              <a:t>或云：日本舊小國</a:t>
            </a:r>
            <a:r>
              <a:rPr lang="ja-JP" altLang="ja-JP" sz="3200" b="1" dirty="0">
                <a:latin typeface="游ゴシック" panose="020B0400000000000000" pitchFamily="50" charset="-128"/>
              </a:rPr>
              <a:t>、</a:t>
            </a:r>
            <a:r>
              <a:rPr lang="zh-TW" altLang="ja-JP" sz="3200" b="1" dirty="0">
                <a:latin typeface="游ゴシック" panose="020B0400000000000000" pitchFamily="50" charset="-128"/>
                <a:ea typeface="游ゴシック" panose="020B0400000000000000" pitchFamily="50" charset="-128"/>
              </a:rPr>
              <a:t>併倭國之地</a:t>
            </a:r>
            <a:r>
              <a:rPr lang="ja-JP" altLang="ja-JP" sz="3200" b="1" dirty="0">
                <a:latin typeface="游ゴシック" panose="020B0400000000000000" pitchFamily="50" charset="-128"/>
              </a:rPr>
              <a:t>。</a:t>
            </a:r>
            <a:endParaRPr lang="en-US" altLang="ja-JP" sz="3200" b="1" dirty="0"/>
          </a:p>
          <a:p>
            <a:pPr marL="0" indent="0">
              <a:buNone/>
            </a:pPr>
            <a:endParaRPr lang="en-US" altLang="ja-JP" sz="3200" b="1" dirty="0"/>
          </a:p>
          <a:p>
            <a:pPr marL="0" indent="0">
              <a:buNone/>
            </a:pPr>
            <a:r>
              <a:rPr lang="ja-JP" altLang="en-US" sz="3200" b="1" dirty="0"/>
              <a:t>●奈良盆地の地名</a:t>
            </a:r>
            <a:endParaRPr lang="en-US" altLang="ja-JP" sz="3200" b="1" dirty="0"/>
          </a:p>
          <a:p>
            <a:r>
              <a:rPr lang="ja-JP" altLang="en-US" sz="3200" b="1" dirty="0"/>
              <a:t>「櫟本」「柳本」「柿本」「いつ（厳）橿が本」</a:t>
            </a:r>
            <a:endParaRPr lang="en-US" altLang="ja-JP" sz="3200" b="1" dirty="0"/>
          </a:p>
          <a:p>
            <a:r>
              <a:rPr lang="ja-JP" altLang="en-US" sz="3200" b="1" dirty="0"/>
              <a:t>「櫟本」 （いちのもと＜いちひ・もと）</a:t>
            </a:r>
            <a:endParaRPr lang="en-US" altLang="ja-JP" sz="3200" b="1" dirty="0"/>
          </a:p>
          <a:p>
            <a:r>
              <a:rPr lang="ja-JP" altLang="en-US" sz="3200" b="1" dirty="0"/>
              <a:t>「いち・ひ・もと」⇒「厳・檜・本」</a:t>
            </a:r>
            <a:endParaRPr lang="en-US" altLang="ja-JP" sz="3200" b="1" dirty="0"/>
          </a:p>
          <a:p>
            <a:pPr marL="0" indent="0">
              <a:buNone/>
            </a:pPr>
            <a:endParaRPr lang="en-US" altLang="ja-JP" sz="3200" b="1" dirty="0"/>
          </a:p>
          <a:p>
            <a:pPr marL="0" indent="0">
              <a:buNone/>
            </a:pPr>
            <a:r>
              <a:rPr lang="ja-JP" altLang="en-US" sz="3200" b="1" dirty="0"/>
              <a:t>●つぼのいしぶみ</a:t>
            </a:r>
            <a:endParaRPr lang="en-US" altLang="ja-JP" sz="3200" b="1" dirty="0"/>
          </a:p>
          <a:p>
            <a:pPr marL="0" indent="0">
              <a:buNone/>
            </a:pPr>
            <a:r>
              <a:rPr lang="ja-JP" altLang="en-US" sz="3200" b="1" dirty="0"/>
              <a:t>・日本中央の碑</a:t>
            </a:r>
            <a:endParaRPr lang="en-US" altLang="ja-JP" sz="3200" b="1" dirty="0"/>
          </a:p>
          <a:p>
            <a:pPr marL="0" indent="0">
              <a:buNone/>
            </a:pPr>
            <a:r>
              <a:rPr lang="ja-JP" altLang="en-US" sz="3200" b="1" dirty="0"/>
              <a:t>・諏方大明神画詞　</a:t>
            </a:r>
            <a:r>
              <a:rPr lang="ja-JP" altLang="en-US" sz="3200" dirty="0"/>
              <a:t>日ノモト、唐子、渡党</a:t>
            </a:r>
            <a:endParaRPr lang="en-US" altLang="ja-JP" sz="3200" dirty="0"/>
          </a:p>
          <a:p>
            <a:pPr marL="0" indent="0">
              <a:buNone/>
            </a:pPr>
            <a:r>
              <a:rPr lang="ja-JP" altLang="en-US" sz="3200" b="1" dirty="0"/>
              <a:t>・鴨長明</a:t>
            </a:r>
            <a:r>
              <a:rPr lang="en-US" altLang="ja-JP" sz="3200" b="1" dirty="0"/>
              <a:t>『</a:t>
            </a:r>
            <a:r>
              <a:rPr lang="ja-JP" altLang="en-US" sz="3200" b="1" dirty="0"/>
              <a:t>発心集</a:t>
            </a:r>
            <a:r>
              <a:rPr lang="en-US" altLang="ja-JP" sz="3200" b="1" dirty="0"/>
              <a:t>』</a:t>
            </a:r>
            <a:r>
              <a:rPr lang="ja-JP" altLang="en-US" sz="3200" b="1" dirty="0"/>
              <a:t>（</a:t>
            </a:r>
            <a:r>
              <a:rPr lang="en-US" altLang="ja-JP" sz="3200" b="1" dirty="0"/>
              <a:t>13</a:t>
            </a:r>
            <a:r>
              <a:rPr lang="ja-JP" altLang="en-US" sz="3200" b="1" dirty="0"/>
              <a:t>世紀初め頃）</a:t>
            </a:r>
            <a:r>
              <a:rPr lang="ja-JP" altLang="en-US" sz="3200" dirty="0"/>
              <a:t>「</a:t>
            </a:r>
            <a:r>
              <a:rPr lang="en-US" altLang="ja-JP" sz="3200" dirty="0"/>
              <a:t>…</a:t>
            </a:r>
            <a:r>
              <a:rPr lang="ja-JP" altLang="en-US" sz="3200" dirty="0"/>
              <a:t>夷があくろ、つかる、つぼのいしぶみなどという方にのみ住みけるとかや。」</a:t>
            </a:r>
            <a:endParaRPr lang="en-US" altLang="ja-JP" sz="3200" dirty="0"/>
          </a:p>
          <a:p>
            <a:pPr marL="0" indent="0">
              <a:buNone/>
            </a:pPr>
            <a:r>
              <a:rPr lang="ja-JP" altLang="en-US" sz="3200" b="1" dirty="0"/>
              <a:t>・</a:t>
            </a:r>
            <a:r>
              <a:rPr lang="en-US" altLang="ja-JP" sz="3200" b="1" dirty="0"/>
              <a:t>Cuppok</a:t>
            </a:r>
            <a:r>
              <a:rPr lang="en-US" altLang="ja-JP" sz="3200" dirty="0"/>
              <a:t>:</a:t>
            </a:r>
            <a:r>
              <a:rPr lang="ja-JP" altLang="en-US" sz="3200" dirty="0"/>
              <a:t>アイヌ語で「西・日の沈む方角」「日・の下」⇒「つぼ」</a:t>
            </a:r>
            <a:endParaRPr lang="en-US" altLang="ja-JP" sz="3200" dirty="0"/>
          </a:p>
          <a:p>
            <a:pPr marL="0" indent="0">
              <a:buNone/>
            </a:pPr>
            <a:r>
              <a:rPr lang="ja-JP" altLang="en-US" sz="3200" b="1" dirty="0"/>
              <a:t>・安東氏</a:t>
            </a:r>
            <a:r>
              <a:rPr lang="ja-JP" altLang="en-US" sz="3200" dirty="0"/>
              <a:t>「奥州十三湊</a:t>
            </a:r>
            <a:r>
              <a:rPr lang="ja-JP" altLang="en-US" sz="3200" b="1" dirty="0"/>
              <a:t>日之本</a:t>
            </a:r>
            <a:r>
              <a:rPr lang="ja-JP" altLang="en-US" sz="3200" dirty="0"/>
              <a:t>将軍」「</a:t>
            </a:r>
            <a:r>
              <a:rPr lang="ja-JP" altLang="en-US" sz="3200" b="1" dirty="0"/>
              <a:t>日之本</a:t>
            </a:r>
            <a:r>
              <a:rPr lang="zh-TW" altLang="en-US" sz="3200" dirty="0"/>
              <a:t>将軍</a:t>
            </a:r>
            <a:r>
              <a:rPr lang="ja-JP" altLang="en-US" sz="3200" dirty="0"/>
              <a:t>」を称す：真否不詳</a:t>
            </a:r>
          </a:p>
          <a:p>
            <a:pPr marL="0" indent="0">
              <a:buNone/>
            </a:pPr>
            <a:endParaRPr lang="ja-JP" altLang="en-US" sz="3200" dirty="0"/>
          </a:p>
          <a:p>
            <a:pPr marL="0" indent="0">
              <a:buNone/>
            </a:pPr>
            <a:endParaRPr lang="en-US" altLang="ja-JP" sz="3200" b="1" dirty="0"/>
          </a:p>
          <a:p>
            <a:pPr marL="0" indent="0">
              <a:buFont typeface="Arial" panose="020B0604020202020204" pitchFamily="34" charset="0"/>
              <a:buNone/>
            </a:pPr>
            <a:endParaRPr lang="ja-JP" altLang="en-US" dirty="0"/>
          </a:p>
        </p:txBody>
      </p:sp>
      <p:sp>
        <p:nvSpPr>
          <p:cNvPr id="3" name="テキスト ボックス 2">
            <a:extLst>
              <a:ext uri="{FF2B5EF4-FFF2-40B4-BE49-F238E27FC236}">
                <a16:creationId xmlns:a16="http://schemas.microsoft.com/office/drawing/2014/main" id="{46929B3F-79AB-48C1-BA52-774D24C2B912}"/>
              </a:ext>
            </a:extLst>
          </p:cNvPr>
          <p:cNvSpPr txBox="1"/>
          <p:nvPr/>
        </p:nvSpPr>
        <p:spPr>
          <a:xfrm>
            <a:off x="1285244" y="532660"/>
            <a:ext cx="8304656" cy="584775"/>
          </a:xfrm>
          <a:prstGeom prst="rect">
            <a:avLst/>
          </a:prstGeom>
          <a:noFill/>
        </p:spPr>
        <p:txBody>
          <a:bodyPr wrap="square" rtlCol="0">
            <a:spAutoFit/>
          </a:bodyPr>
          <a:lstStyle/>
          <a:p>
            <a:pPr algn="ctr"/>
            <a:r>
              <a:rPr lang="ja-JP" altLang="en-US" sz="3200" b="1" dirty="0"/>
              <a:t>まとめ</a:t>
            </a:r>
            <a:endParaRPr lang="en-US" altLang="ja-JP" sz="3200" b="1" dirty="0"/>
          </a:p>
        </p:txBody>
      </p:sp>
      <p:pic>
        <p:nvPicPr>
          <p:cNvPr id="4" name="日本18">
            <a:hlinkClick r:id="" action="ppaction://media"/>
            <a:extLst>
              <a:ext uri="{FF2B5EF4-FFF2-40B4-BE49-F238E27FC236}">
                <a16:creationId xmlns:a16="http://schemas.microsoft.com/office/drawing/2014/main" id="{FEA59A64-5C2E-44A6-A4F9-35F419019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46218" y="873753"/>
            <a:ext cx="487363" cy="487363"/>
          </a:xfrm>
          <a:prstGeom prst="rect">
            <a:avLst/>
          </a:prstGeom>
        </p:spPr>
      </p:pic>
    </p:spTree>
    <p:extLst>
      <p:ext uri="{BB962C8B-B14F-4D97-AF65-F5344CB8AC3E}">
        <p14:creationId xmlns:p14="http://schemas.microsoft.com/office/powerpoint/2010/main" val="40235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97E0183-FCF6-425F-840D-1DD66C8E40E7}"/>
              </a:ext>
            </a:extLst>
          </p:cNvPr>
          <p:cNvPicPr>
            <a:picLocks noChangeAspect="1"/>
          </p:cNvPicPr>
          <p:nvPr/>
        </p:nvPicPr>
        <p:blipFill>
          <a:blip r:embed="rId2"/>
          <a:stretch>
            <a:fillRect/>
          </a:stretch>
        </p:blipFill>
        <p:spPr>
          <a:xfrm>
            <a:off x="1315523" y="0"/>
            <a:ext cx="9560954" cy="6858000"/>
          </a:xfrm>
          <a:prstGeom prst="rect">
            <a:avLst/>
          </a:prstGeom>
        </p:spPr>
      </p:pic>
    </p:spTree>
    <p:extLst>
      <p:ext uri="{BB962C8B-B14F-4D97-AF65-F5344CB8AC3E}">
        <p14:creationId xmlns:p14="http://schemas.microsoft.com/office/powerpoint/2010/main" val="314611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0E5BD47-682A-4E51-92BC-BF0BFEAA1108}"/>
              </a:ext>
            </a:extLst>
          </p:cNvPr>
          <p:cNvSpPr/>
          <p:nvPr/>
        </p:nvSpPr>
        <p:spPr>
          <a:xfrm>
            <a:off x="3048000" y="58847"/>
            <a:ext cx="6096000" cy="7294305"/>
          </a:xfrm>
          <a:prstGeom prst="rect">
            <a:avLst/>
          </a:prstGeom>
        </p:spPr>
        <p:txBody>
          <a:bodyPr>
            <a:spAutoFit/>
          </a:bodyPr>
          <a:lstStyle/>
          <a:p>
            <a:r>
              <a:rPr lang="ja-JP" altLang="en-US" dirty="0"/>
              <a:t>『旧唐書』（完成945 。 唐：618-907のこと）</a:t>
            </a:r>
          </a:p>
          <a:p>
            <a:r>
              <a:rPr lang="ja-JP" altLang="en-US" b="1" dirty="0"/>
              <a:t>日本國</a:t>
            </a:r>
            <a:r>
              <a:rPr lang="ja-JP" altLang="en-US" dirty="0"/>
              <a:t>者、倭國之別種也、</a:t>
            </a:r>
          </a:p>
          <a:p>
            <a:endParaRPr lang="ja-JP" altLang="en-US" dirty="0"/>
          </a:p>
          <a:p>
            <a:r>
              <a:rPr lang="ja-JP" altLang="en-US" dirty="0"/>
              <a:t>高橋虫麻呂　万葉集（７世紀後半～８世紀後半）</a:t>
            </a:r>
          </a:p>
          <a:p>
            <a:r>
              <a:rPr lang="ja-JP" altLang="en-US" dirty="0"/>
              <a:t>・・・</a:t>
            </a:r>
            <a:r>
              <a:rPr lang="ja-JP" altLang="en-US" b="1" dirty="0"/>
              <a:t>日本之山跡國</a:t>
            </a:r>
            <a:r>
              <a:rPr lang="ja-JP" altLang="en-US" dirty="0"/>
              <a:t> ・・・</a:t>
            </a:r>
          </a:p>
          <a:p>
            <a:r>
              <a:rPr lang="ja-JP" altLang="en-US" dirty="0"/>
              <a:t>＜万葉集に「ひのもと」はこれ一例のみ。＋3例疑問＞</a:t>
            </a:r>
          </a:p>
          <a:p>
            <a:endParaRPr lang="ja-JP" altLang="en-US" dirty="0"/>
          </a:p>
          <a:p>
            <a:r>
              <a:rPr lang="ja-JP" altLang="en-US" dirty="0"/>
              <a:t>古事記702に「日本」「ひのもと」無し</a:t>
            </a:r>
          </a:p>
          <a:p>
            <a:r>
              <a:rPr lang="ja-JP" altLang="en-US" dirty="0"/>
              <a:t>日本書紀720では「日本　やまと　と読め」</a:t>
            </a:r>
          </a:p>
          <a:p>
            <a:endParaRPr lang="ja-JP" altLang="en-US" dirty="0"/>
          </a:p>
          <a:p>
            <a:r>
              <a:rPr lang="ja-JP" altLang="en-US" dirty="0"/>
              <a:t>11世紀初頭：懐円　良玉集：</a:t>
            </a:r>
          </a:p>
          <a:p>
            <a:r>
              <a:rPr lang="ja-JP" altLang="en-US" dirty="0"/>
              <a:t>日数経て　かく降りつもる　雪なれば</a:t>
            </a:r>
          </a:p>
          <a:p>
            <a:r>
              <a:rPr lang="ja-JP" altLang="en-US" b="1" dirty="0"/>
              <a:t>つぼの碑</a:t>
            </a:r>
            <a:r>
              <a:rPr lang="ja-JP" altLang="en-US" dirty="0"/>
              <a:t>（いしぶみ）跡やたゆらん</a:t>
            </a:r>
          </a:p>
          <a:p>
            <a:r>
              <a:rPr lang="ja-JP" altLang="en-US" dirty="0"/>
              <a:t>（天間林村史　第上巻　第二編　古代）</a:t>
            </a:r>
          </a:p>
          <a:p>
            <a:endParaRPr lang="ja-JP" altLang="en-US" dirty="0"/>
          </a:p>
          <a:p>
            <a:r>
              <a:rPr lang="ja-JP" altLang="en-US" dirty="0"/>
              <a:t>12世紀末：顕昭　歌学書『袖中抄』</a:t>
            </a:r>
          </a:p>
          <a:p>
            <a:r>
              <a:rPr lang="ja-JP" altLang="en-US" dirty="0"/>
              <a:t>「・・・みちのくの奥に</a:t>
            </a:r>
            <a:r>
              <a:rPr lang="ja-JP" altLang="en-US" b="1" dirty="0"/>
              <a:t>つものいしぶみ</a:t>
            </a:r>
            <a:r>
              <a:rPr lang="ja-JP" altLang="en-US" dirty="0"/>
              <a:t>あり・・・石</a:t>
            </a:r>
          </a:p>
          <a:p>
            <a:r>
              <a:rPr lang="ja-JP" altLang="en-US" dirty="0"/>
              <a:t>の面に</a:t>
            </a:r>
            <a:r>
              <a:rPr lang="ja-JP" altLang="en-US" b="1" dirty="0">
                <a:solidFill>
                  <a:srgbClr val="00B050"/>
                </a:solidFill>
              </a:rPr>
              <a:t>日本の中央</a:t>
            </a:r>
            <a:r>
              <a:rPr lang="ja-JP" altLang="en-US" dirty="0"/>
              <a:t>のよしをかきつけたれば・・・」</a:t>
            </a:r>
          </a:p>
          <a:p>
            <a:r>
              <a:rPr lang="ja-JP" altLang="en-US" dirty="0"/>
              <a:t>＜1949年発見の碑、真贋未定＞</a:t>
            </a:r>
          </a:p>
          <a:p>
            <a:endParaRPr lang="en-US" altLang="ja-JP" b="1" dirty="0"/>
          </a:p>
          <a:p>
            <a:r>
              <a:rPr lang="ja-JP" altLang="en-US" dirty="0"/>
              <a:t>諏方大明神画詞</a:t>
            </a:r>
            <a:r>
              <a:rPr lang="en-US" altLang="ja-JP" dirty="0"/>
              <a:t>1356</a:t>
            </a:r>
            <a:r>
              <a:rPr lang="ja-JP" altLang="en-US" dirty="0"/>
              <a:t>：</a:t>
            </a:r>
            <a:r>
              <a:rPr lang="ja-JP" altLang="en-US" b="1" dirty="0"/>
              <a:t>日ノモト</a:t>
            </a:r>
            <a:r>
              <a:rPr lang="ja-JP" altLang="en-US" dirty="0"/>
              <a:t>、唐子、渡党の「三類」</a:t>
            </a:r>
            <a:endParaRPr lang="en-US" altLang="ja-JP" dirty="0"/>
          </a:p>
          <a:p>
            <a:endParaRPr lang="ja-JP" altLang="en-US" dirty="0"/>
          </a:p>
          <a:p>
            <a:r>
              <a:rPr lang="ja-JP" altLang="en-US" dirty="0"/>
              <a:t>秀吉の小田原征伐1590：</a:t>
            </a:r>
          </a:p>
          <a:p>
            <a:r>
              <a:rPr lang="ja-JP" altLang="en-US" dirty="0"/>
              <a:t>「くわんとう（関東）</a:t>
            </a:r>
            <a:r>
              <a:rPr lang="ja-JP" altLang="en-US" b="1" dirty="0"/>
              <a:t>ひのもと</a:t>
            </a:r>
            <a:r>
              <a:rPr lang="ja-JP" altLang="en-US" dirty="0"/>
              <a:t>（日本）まてのおきめ」</a:t>
            </a:r>
          </a:p>
          <a:p>
            <a:endParaRPr lang="ja-JP" altLang="en-US" dirty="0"/>
          </a:p>
        </p:txBody>
      </p:sp>
    </p:spTree>
    <p:extLst>
      <p:ext uri="{BB962C8B-B14F-4D97-AF65-F5344CB8AC3E}">
        <p14:creationId xmlns:p14="http://schemas.microsoft.com/office/powerpoint/2010/main" val="269901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7D1164-20C2-4787-AC53-EEBA95EFC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69" y="108931"/>
            <a:ext cx="5916246" cy="6858000"/>
          </a:xfrm>
          <a:prstGeom prst="rect">
            <a:avLst/>
          </a:prstGeom>
        </p:spPr>
      </p:pic>
      <p:cxnSp>
        <p:nvCxnSpPr>
          <p:cNvPr id="5" name="直線コネクタ 4">
            <a:extLst>
              <a:ext uri="{FF2B5EF4-FFF2-40B4-BE49-F238E27FC236}">
                <a16:creationId xmlns:a16="http://schemas.microsoft.com/office/drawing/2014/main" id="{298D108C-4156-43D1-8072-F712CC1E65CD}"/>
              </a:ext>
            </a:extLst>
          </p:cNvPr>
          <p:cNvCxnSpPr>
            <a:cxnSpLocks/>
          </p:cNvCxnSpPr>
          <p:nvPr/>
        </p:nvCxnSpPr>
        <p:spPr>
          <a:xfrm>
            <a:off x="5197231" y="2938585"/>
            <a:ext cx="62522" cy="22508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EC0B33D-AF10-4DCF-924C-EEB1A686D3FF}"/>
              </a:ext>
            </a:extLst>
          </p:cNvPr>
          <p:cNvCxnSpPr>
            <a:cxnSpLocks/>
          </p:cNvCxnSpPr>
          <p:nvPr/>
        </p:nvCxnSpPr>
        <p:spPr>
          <a:xfrm>
            <a:off x="1320800" y="2336800"/>
            <a:ext cx="0" cy="836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5" name="表 14">
            <a:extLst>
              <a:ext uri="{FF2B5EF4-FFF2-40B4-BE49-F238E27FC236}">
                <a16:creationId xmlns:a16="http://schemas.microsoft.com/office/drawing/2014/main" id="{70EE875A-B016-4317-B779-AFA47E5797A2}"/>
              </a:ext>
            </a:extLst>
          </p:cNvPr>
          <p:cNvGraphicFramePr>
            <a:graphicFrameLocks noGrp="1"/>
          </p:cNvGraphicFramePr>
          <p:nvPr>
            <p:extLst>
              <p:ext uri="{D42A27DB-BD31-4B8C-83A1-F6EECF244321}">
                <p14:modId xmlns:p14="http://schemas.microsoft.com/office/powerpoint/2010/main" val="2811432580"/>
              </p:ext>
            </p:extLst>
          </p:nvPr>
        </p:nvGraphicFramePr>
        <p:xfrm>
          <a:off x="6697858" y="3900884"/>
          <a:ext cx="4876650" cy="2242498"/>
        </p:xfrm>
        <a:graphic>
          <a:graphicData uri="http://schemas.openxmlformats.org/drawingml/2006/table">
            <a:tbl>
              <a:tblPr firstRow="1" bandRow="1">
                <a:tableStyleId>{5C22544A-7EE6-4342-B048-85BDC9FD1C3A}</a:tableStyleId>
              </a:tblPr>
              <a:tblGrid>
                <a:gridCol w="2094523">
                  <a:extLst>
                    <a:ext uri="{9D8B030D-6E8A-4147-A177-3AD203B41FA5}">
                      <a16:colId xmlns:a16="http://schemas.microsoft.com/office/drawing/2014/main" val="2199771383"/>
                    </a:ext>
                  </a:extLst>
                </a:gridCol>
                <a:gridCol w="2782127">
                  <a:extLst>
                    <a:ext uri="{9D8B030D-6E8A-4147-A177-3AD203B41FA5}">
                      <a16:colId xmlns:a16="http://schemas.microsoft.com/office/drawing/2014/main" val="4115425351"/>
                    </a:ext>
                  </a:extLst>
                </a:gridCol>
              </a:tblGrid>
              <a:tr h="804037">
                <a:tc>
                  <a:txBody>
                    <a:bodyPr/>
                    <a:lstStyle/>
                    <a:p>
                      <a:pPr algn="l"/>
                      <a:r>
                        <a:rPr lang="ja-JP" altLang="en-US" sz="1600" b="1" dirty="0">
                          <a:solidFill>
                            <a:schemeClr val="tx1"/>
                          </a:solidFill>
                        </a:rPr>
                        <a:t>『後漢書』</a:t>
                      </a:r>
                      <a:endParaRPr lang="en-US" altLang="ja-JP" sz="1600" b="1" dirty="0">
                        <a:solidFill>
                          <a:schemeClr val="tx1"/>
                        </a:solidFill>
                      </a:endParaRPr>
                    </a:p>
                    <a:p>
                      <a:pPr algn="l"/>
                      <a:r>
                        <a:rPr lang="ja-JP" altLang="en-US" sz="1600" b="1" dirty="0">
                          <a:solidFill>
                            <a:schemeClr val="tx1"/>
                          </a:solidFill>
                        </a:rPr>
                        <a:t>『三国志』</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ja-JP" altLang="en-US" sz="1600" b="1" dirty="0">
                          <a:solidFill>
                            <a:schemeClr val="tx1"/>
                          </a:solidFill>
                        </a:rPr>
                        <a:t>「倭伝」</a:t>
                      </a:r>
                      <a:endParaRPr lang="en-US" altLang="ja-JP" sz="1600" b="1" dirty="0">
                        <a:solidFill>
                          <a:schemeClr val="tx1"/>
                        </a:solidFill>
                      </a:endParaRPr>
                    </a:p>
                    <a:p>
                      <a:pPr algn="l"/>
                      <a:r>
                        <a:rPr lang="ja-JP" altLang="en-US" sz="1600" b="1" dirty="0">
                          <a:solidFill>
                            <a:schemeClr val="tx1"/>
                          </a:solidFill>
                        </a:rPr>
                        <a:t>「倭人伝」</a:t>
                      </a:r>
                      <a:endParaRPr lang="en-US" altLang="ja-JP" sz="1600" b="1" dirty="0">
                        <a:solidFill>
                          <a:schemeClr val="tx1"/>
                        </a:solidFill>
                      </a:endParaRPr>
                    </a:p>
                    <a:p>
                      <a:pPr algn="l"/>
                      <a:r>
                        <a:rPr lang="ja-JP" altLang="en-US" sz="1600" b="1" dirty="0">
                          <a:solidFill>
                            <a:schemeClr val="tx1"/>
                          </a:solidFill>
                        </a:rPr>
                        <a:t>「倭国伝」</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0306461"/>
                  </a:ext>
                </a:extLst>
              </a:tr>
              <a:tr h="779239">
                <a:tc>
                  <a:txBody>
                    <a:bodyPr/>
                    <a:lstStyle/>
                    <a:p>
                      <a:pPr algn="l"/>
                      <a:r>
                        <a:rPr lang="ja-JP" altLang="en-US" sz="1600" b="1" dirty="0">
                          <a:solidFill>
                            <a:schemeClr val="tx1"/>
                          </a:solidFill>
                        </a:rPr>
                        <a:t>『旧唐書』</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ja-JP" altLang="en-US" sz="1600" b="1" dirty="0">
                          <a:solidFill>
                            <a:schemeClr val="tx1"/>
                          </a:solidFill>
                        </a:rPr>
                        <a:t>「倭国伝」</a:t>
                      </a:r>
                      <a:endParaRPr lang="en-US" altLang="ja-JP" sz="1600" b="1" dirty="0">
                        <a:solidFill>
                          <a:schemeClr val="tx1"/>
                        </a:solidFill>
                      </a:endParaRPr>
                    </a:p>
                    <a:p>
                      <a:pPr algn="l"/>
                      <a:r>
                        <a:rPr lang="ja-JP" altLang="en-US" sz="1600" b="1" dirty="0">
                          <a:solidFill>
                            <a:schemeClr val="tx1"/>
                          </a:solidFill>
                        </a:rPr>
                        <a:t>「日本伝」</a:t>
                      </a:r>
                      <a:endParaRPr lang="en-US" altLang="ja-JP" sz="1600" b="1" dirty="0">
                        <a:solidFill>
                          <a:schemeClr val="tx1"/>
                        </a:solidFill>
                      </a:endParaRPr>
                    </a:p>
                    <a:p>
                      <a:pPr algn="l"/>
                      <a:r>
                        <a:rPr lang="ja-JP" altLang="en-US" sz="1600" b="1" dirty="0">
                          <a:solidFill>
                            <a:schemeClr val="tx1"/>
                          </a:solidFill>
                        </a:rPr>
                        <a:t>を併記</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226367"/>
                  </a:ext>
                </a:extLst>
              </a:tr>
              <a:tr h="596578">
                <a:tc>
                  <a:txBody>
                    <a:bodyPr/>
                    <a:lstStyle/>
                    <a:p>
                      <a:pPr algn="l"/>
                      <a:r>
                        <a:rPr lang="ja-JP" altLang="en-US" sz="1600" b="1" dirty="0">
                          <a:solidFill>
                            <a:schemeClr val="tx1"/>
                          </a:solidFill>
                        </a:rPr>
                        <a:t>『</a:t>
                      </a:r>
                      <a:r>
                        <a:rPr kumimoji="1" lang="ja-JP" altLang="en-US" sz="1600" b="1" dirty="0">
                          <a:solidFill>
                            <a:schemeClr val="tx1"/>
                          </a:solidFill>
                        </a:rPr>
                        <a:t>宋史</a:t>
                      </a:r>
                      <a:r>
                        <a:rPr lang="ja-JP" altLang="en-US" sz="1600" b="1" dirty="0">
                          <a:solidFill>
                            <a:schemeClr val="tx1"/>
                          </a:solidFill>
                        </a:rPr>
                        <a:t>』</a:t>
                      </a:r>
                      <a:endParaRPr lang="en-US" altLang="ja-JP" sz="1600" b="1" dirty="0">
                        <a:solidFill>
                          <a:schemeClr val="tx1"/>
                        </a:solidFill>
                      </a:endParaRPr>
                    </a:p>
                    <a:p>
                      <a:pPr algn="l"/>
                      <a:r>
                        <a:rPr lang="ja-JP" altLang="en-US" sz="1600" b="1" dirty="0">
                          <a:solidFill>
                            <a:schemeClr val="tx1"/>
                          </a:solidFill>
                        </a:rPr>
                        <a:t>『</a:t>
                      </a:r>
                      <a:r>
                        <a:rPr kumimoji="1" lang="ja-JP" altLang="en-US" sz="1600" b="1" dirty="0">
                          <a:solidFill>
                            <a:schemeClr val="tx1"/>
                          </a:solidFill>
                        </a:rPr>
                        <a:t>元史</a:t>
                      </a:r>
                      <a:r>
                        <a:rPr lang="ja-JP" altLang="en-US" sz="1600" b="1" dirty="0">
                          <a:solidFill>
                            <a:schemeClr val="tx1"/>
                          </a:solidFill>
                        </a:rPr>
                        <a:t>』</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ja-JP" altLang="en-US" sz="1600" b="1" dirty="0">
                          <a:solidFill>
                            <a:schemeClr val="tx1"/>
                          </a:solidFill>
                        </a:rPr>
                        <a:t>「日本伝」</a:t>
                      </a:r>
                    </a:p>
                    <a:p>
                      <a:pPr algn="l"/>
                      <a:r>
                        <a:rPr lang="ja-JP" altLang="en-US" sz="1600" b="1" dirty="0">
                          <a:solidFill>
                            <a:schemeClr val="tx1"/>
                          </a:solidFill>
                        </a:rPr>
                        <a:t>「日本国伝」</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601155"/>
                  </a:ext>
                </a:extLst>
              </a:tr>
            </a:tbl>
          </a:graphicData>
        </a:graphic>
      </p:graphicFrame>
      <p:sp>
        <p:nvSpPr>
          <p:cNvPr id="2" name="テキスト ボックス 1">
            <a:extLst>
              <a:ext uri="{FF2B5EF4-FFF2-40B4-BE49-F238E27FC236}">
                <a16:creationId xmlns:a16="http://schemas.microsoft.com/office/drawing/2014/main" id="{D53C1B74-51FF-44F2-B305-CF1E4861303A}"/>
              </a:ext>
            </a:extLst>
          </p:cNvPr>
          <p:cNvSpPr txBox="1"/>
          <p:nvPr/>
        </p:nvSpPr>
        <p:spPr>
          <a:xfrm>
            <a:off x="6107445" y="11723"/>
            <a:ext cx="461665" cy="5303520"/>
          </a:xfrm>
          <a:prstGeom prst="rect">
            <a:avLst/>
          </a:prstGeom>
          <a:noFill/>
        </p:spPr>
        <p:txBody>
          <a:bodyPr vert="eaVert" wrap="square" rtlCol="0">
            <a:spAutoFit/>
          </a:bodyPr>
          <a:lstStyle/>
          <a:p>
            <a:r>
              <a:rPr kumimoji="1" lang="ja-JP" altLang="en-US" dirty="0"/>
              <a:t>・・・・・・・・・・・・・・・・・・・・・・</a:t>
            </a:r>
          </a:p>
        </p:txBody>
      </p:sp>
      <p:sp>
        <p:nvSpPr>
          <p:cNvPr id="6" name="テキスト ボックス 5">
            <a:extLst>
              <a:ext uri="{FF2B5EF4-FFF2-40B4-BE49-F238E27FC236}">
                <a16:creationId xmlns:a16="http://schemas.microsoft.com/office/drawing/2014/main" id="{0EB4DDBB-2EA5-432B-8B00-E919FEB58279}"/>
              </a:ext>
            </a:extLst>
          </p:cNvPr>
          <p:cNvSpPr txBox="1"/>
          <p:nvPr/>
        </p:nvSpPr>
        <p:spPr>
          <a:xfrm>
            <a:off x="687621" y="6269065"/>
            <a:ext cx="5385661" cy="338554"/>
          </a:xfrm>
          <a:prstGeom prst="rect">
            <a:avLst/>
          </a:prstGeom>
          <a:noFill/>
        </p:spPr>
        <p:txBody>
          <a:bodyPr wrap="square" rtlCol="0">
            <a:spAutoFit/>
          </a:bodyPr>
          <a:lstStyle/>
          <a:p>
            <a:r>
              <a:rPr kumimoji="1" lang="ja-JP" altLang="en-US" sz="1600" b="1" dirty="0">
                <a:solidFill>
                  <a:schemeClr val="accent5">
                    <a:lumMod val="50000"/>
                  </a:schemeClr>
                </a:solidFill>
              </a:rPr>
              <a:t>日本書紀では「日本」とあるは「やまと」と読め、と。</a:t>
            </a:r>
          </a:p>
        </p:txBody>
      </p:sp>
      <p:sp>
        <p:nvSpPr>
          <p:cNvPr id="11" name="テキスト ボックス 10">
            <a:extLst>
              <a:ext uri="{FF2B5EF4-FFF2-40B4-BE49-F238E27FC236}">
                <a16:creationId xmlns:a16="http://schemas.microsoft.com/office/drawing/2014/main" id="{446925B2-8E29-43D7-BAF2-3CD05CED1339}"/>
              </a:ext>
            </a:extLst>
          </p:cNvPr>
          <p:cNvSpPr txBox="1"/>
          <p:nvPr/>
        </p:nvSpPr>
        <p:spPr>
          <a:xfrm>
            <a:off x="6734876" y="817685"/>
            <a:ext cx="4882695" cy="3046988"/>
          </a:xfrm>
          <a:prstGeom prst="rect">
            <a:avLst/>
          </a:prstGeom>
          <a:noFill/>
        </p:spPr>
        <p:txBody>
          <a:bodyPr wrap="square" rtlCol="0">
            <a:spAutoFit/>
          </a:bodyPr>
          <a:lstStyle/>
          <a:p>
            <a:r>
              <a:rPr lang="ja-JP" altLang="en-US" sz="3200" b="1" dirty="0"/>
              <a:t>古事記に「日本」無し。日本書紀では「日本」は「やまと」と読め、と。</a:t>
            </a:r>
            <a:endParaRPr lang="en-US" altLang="ja-JP" sz="3200" b="1" dirty="0"/>
          </a:p>
          <a:p>
            <a:endParaRPr lang="en-US" altLang="ja-JP" sz="3200" b="1" dirty="0"/>
          </a:p>
          <a:p>
            <a:r>
              <a:rPr lang="ja-JP" altLang="en-US" sz="1600" b="1" dirty="0"/>
              <a:t>なお、上代日本語では促音（っ）は無く、撥音（ん）も無かったので「にほん、にっぽん」という音は無かった。</a:t>
            </a:r>
            <a:endParaRPr lang="en-US" altLang="ja-JP" sz="1600" b="1" dirty="0"/>
          </a:p>
          <a:p>
            <a:endParaRPr lang="ja-JP" altLang="en-US" sz="1600" b="1" dirty="0"/>
          </a:p>
        </p:txBody>
      </p:sp>
    </p:spTree>
    <p:extLst>
      <p:ext uri="{BB962C8B-B14F-4D97-AF65-F5344CB8AC3E}">
        <p14:creationId xmlns:p14="http://schemas.microsoft.com/office/powerpoint/2010/main" val="53270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2969CF-00D1-4CB4-A948-2BE20372A9F7}"/>
              </a:ext>
            </a:extLst>
          </p:cNvPr>
          <p:cNvSpPr txBox="1"/>
          <p:nvPr/>
        </p:nvSpPr>
        <p:spPr>
          <a:xfrm>
            <a:off x="976392" y="410713"/>
            <a:ext cx="9686441" cy="6463308"/>
          </a:xfrm>
          <a:prstGeom prst="rect">
            <a:avLst/>
          </a:prstGeom>
          <a:noFill/>
        </p:spPr>
        <p:txBody>
          <a:bodyPr wrap="square" rtlCol="0">
            <a:spAutoFit/>
          </a:bodyPr>
          <a:lstStyle/>
          <a:p>
            <a:r>
              <a:rPr kumimoji="1" lang="ja-JP" altLang="en-US" b="1" dirty="0"/>
              <a:t>おまけ：</a:t>
            </a:r>
            <a:endParaRPr kumimoji="1" lang="en-US" altLang="ja-JP" b="1" dirty="0"/>
          </a:p>
          <a:p>
            <a:r>
              <a:rPr kumimoji="1" lang="ja-JP" altLang="en-US" b="1" dirty="0"/>
              <a:t>「倭奴（わぬ）」が「和</a:t>
            </a:r>
            <a:r>
              <a:rPr lang="ja-JP" altLang="en-US" b="1" dirty="0"/>
              <a:t>爾（わに）</a:t>
            </a:r>
            <a:r>
              <a:rPr kumimoji="1" lang="ja-JP" altLang="en-US" b="1" dirty="0"/>
              <a:t>」たり得るか？</a:t>
            </a:r>
            <a:endParaRPr kumimoji="1" lang="en-US" altLang="ja-JP" b="1" dirty="0"/>
          </a:p>
          <a:p>
            <a:endParaRPr kumimoji="1" lang="en-US" altLang="ja-JP" b="1" dirty="0"/>
          </a:p>
          <a:p>
            <a:r>
              <a:rPr lang="ja-JP" altLang="en-US" b="1" dirty="0"/>
              <a:t>奈良県天理市・滋賀県琵琶湖畔の和邇</a:t>
            </a:r>
            <a:endParaRPr kumimoji="1" lang="en-US" altLang="ja-JP" b="1" dirty="0"/>
          </a:p>
          <a:p>
            <a:r>
              <a:rPr lang="ja-JP" altLang="en-US" b="1" dirty="0">
                <a:solidFill>
                  <a:srgbClr val="FF0000"/>
                </a:solidFill>
              </a:rPr>
              <a:t>志賀</a:t>
            </a:r>
            <a:r>
              <a:rPr lang="ja-JP" altLang="en-US" b="1" dirty="0"/>
              <a:t>島の金印「漢</a:t>
            </a:r>
            <a:r>
              <a:rPr lang="ja-JP" altLang="en-US" b="1" dirty="0">
                <a:solidFill>
                  <a:schemeClr val="accent1"/>
                </a:solidFill>
              </a:rPr>
              <a:t>委奴</a:t>
            </a:r>
            <a:r>
              <a:rPr lang="ja-JP" altLang="en-US" b="1" dirty="0"/>
              <a:t>国王」：</a:t>
            </a:r>
            <a:r>
              <a:rPr lang="ja-JP" altLang="en-US" b="1" dirty="0">
                <a:solidFill>
                  <a:srgbClr val="FF0000"/>
                </a:solidFill>
              </a:rPr>
              <a:t>滋賀</a:t>
            </a:r>
            <a:r>
              <a:rPr lang="ja-JP" altLang="en-US" b="1" dirty="0"/>
              <a:t>県</a:t>
            </a:r>
            <a:r>
              <a:rPr lang="ja-JP" altLang="en-US" b="1" dirty="0">
                <a:solidFill>
                  <a:schemeClr val="accent1"/>
                </a:solidFill>
              </a:rPr>
              <a:t>和邇～</a:t>
            </a:r>
            <a:r>
              <a:rPr lang="ja-JP" altLang="en-US" b="1" dirty="0"/>
              <a:t>安曇川</a:t>
            </a:r>
            <a:r>
              <a:rPr lang="en-US" altLang="ja-JP" b="1" dirty="0"/>
              <a:t>(</a:t>
            </a:r>
            <a:r>
              <a:rPr lang="ja-JP" altLang="en-US" b="1" dirty="0"/>
              <a:t>ｱﾂﾐ･ｱﾄﾞｰｲｽﾞﾐ･ｲﾄﾞ</a:t>
            </a:r>
            <a:r>
              <a:rPr lang="en-US" altLang="ja-JP" b="1" dirty="0"/>
              <a:t>)30km</a:t>
            </a:r>
          </a:p>
          <a:p>
            <a:r>
              <a:rPr kumimoji="1" lang="ja-JP" altLang="en-US" b="1" dirty="0"/>
              <a:t>　安曇氏は</a:t>
            </a:r>
            <a:r>
              <a:rPr kumimoji="1" lang="ja-JP" altLang="en-US" b="1" dirty="0">
                <a:solidFill>
                  <a:srgbClr val="FF0000"/>
                </a:solidFill>
              </a:rPr>
              <a:t>志賀</a:t>
            </a:r>
            <a:r>
              <a:rPr kumimoji="1" lang="ja-JP" altLang="en-US" b="1" dirty="0"/>
              <a:t>海神社で氏神とされている、本貫地</a:t>
            </a:r>
            <a:endParaRPr kumimoji="1" lang="en-US" altLang="ja-JP" b="1" dirty="0"/>
          </a:p>
          <a:p>
            <a:r>
              <a:rPr lang="ja-JP" altLang="en-US" b="1" dirty="0"/>
              <a:t> </a:t>
            </a:r>
            <a:r>
              <a:rPr lang="en-US" altLang="ja-JP" b="1" dirty="0"/>
              <a:t>『</a:t>
            </a:r>
            <a:r>
              <a:rPr lang="ja-JP" altLang="en-US" b="1" dirty="0"/>
              <a:t>先代旧事本紀</a:t>
            </a:r>
            <a:r>
              <a:rPr lang="en-US" altLang="ja-JP" b="1" dirty="0"/>
              <a:t>』</a:t>
            </a:r>
            <a:r>
              <a:rPr lang="ja-JP" altLang="en-US" b="1" dirty="0"/>
              <a:t>「少童三神　阿曇連等　祭祀　筑紫</a:t>
            </a:r>
            <a:r>
              <a:rPr lang="ja-JP" altLang="en-US" b="1" dirty="0">
                <a:solidFill>
                  <a:srgbClr val="FF0000"/>
                </a:solidFill>
              </a:rPr>
              <a:t>斯香</a:t>
            </a:r>
            <a:r>
              <a:rPr lang="ja-JP" altLang="en-US" b="1" dirty="0"/>
              <a:t>神」</a:t>
            </a:r>
            <a:endParaRPr kumimoji="1" lang="en-US" altLang="ja-JP" b="1" dirty="0"/>
          </a:p>
          <a:p>
            <a:r>
              <a:rPr kumimoji="1" lang="ja-JP" altLang="en-US" b="1" dirty="0"/>
              <a:t>　海人族：安曇・和邇・海部・宗像・津守・海犬養・・・仮説段階？</a:t>
            </a:r>
            <a:endParaRPr kumimoji="1" lang="en-US" altLang="ja-JP" b="1" dirty="0"/>
          </a:p>
          <a:p>
            <a:endParaRPr kumimoji="1" lang="en-US" altLang="ja-JP" b="1" dirty="0"/>
          </a:p>
          <a:p>
            <a:r>
              <a:rPr kumimoji="1" lang="ja-JP" altLang="en-US" b="1" dirty="0"/>
              <a:t>「奴」中国での</a:t>
            </a:r>
            <a:r>
              <a:rPr lang="ja-JP" altLang="en-US" b="1" dirty="0"/>
              <a:t>発音は太古 </a:t>
            </a:r>
            <a:r>
              <a:rPr lang="en-US" altLang="ja-JP" b="1" dirty="0"/>
              <a:t>nag</a:t>
            </a:r>
            <a:r>
              <a:rPr lang="ja-JP" altLang="en-US" b="1" dirty="0"/>
              <a:t>、</a:t>
            </a:r>
            <a:r>
              <a:rPr kumimoji="1" lang="ja-JP" altLang="en-US" b="1" dirty="0"/>
              <a:t>中古 </a:t>
            </a:r>
            <a:r>
              <a:rPr kumimoji="1" lang="en-US" altLang="ja-JP" b="1" dirty="0"/>
              <a:t>no(ndo)</a:t>
            </a:r>
            <a:r>
              <a:rPr kumimoji="1" lang="ja-JP" altLang="en-US" b="1" dirty="0"/>
              <a:t>、とある。</a:t>
            </a:r>
            <a:endParaRPr kumimoji="1" lang="en-US" altLang="ja-JP" b="1" dirty="0"/>
          </a:p>
          <a:p>
            <a:r>
              <a:rPr kumimoji="1" lang="ja-JP" altLang="en-US" b="1" dirty="0"/>
              <a:t>即ち「奴」は「な、の（ど）」を表す、とまでは良かろう。</a:t>
            </a:r>
            <a:endParaRPr kumimoji="1" lang="en-US" altLang="ja-JP" b="1" dirty="0"/>
          </a:p>
          <a:p>
            <a:r>
              <a:rPr kumimoji="1" lang="ja-JP" altLang="en-US" b="1" dirty="0"/>
              <a:t>万葉集では更に「ぬ」にも使われる（</a:t>
            </a:r>
            <a:r>
              <a:rPr kumimoji="1" lang="en-US" altLang="ja-JP" b="1" dirty="0"/>
              <a:t>478</a:t>
            </a:r>
            <a:r>
              <a:rPr kumimoji="1" lang="ja-JP" altLang="en-US" b="1" dirty="0"/>
              <a:t>例ほど）</a:t>
            </a:r>
            <a:endParaRPr kumimoji="1" lang="en-US" altLang="ja-JP" b="1" dirty="0"/>
          </a:p>
          <a:p>
            <a:endParaRPr kumimoji="1" lang="en-US" altLang="ja-JP" b="1" dirty="0"/>
          </a:p>
          <a:p>
            <a:r>
              <a:rPr kumimoji="1" lang="ja-JP" altLang="en-US" b="1" dirty="0"/>
              <a:t>一方、日本語内部では上代「に」と「ぬ」が混乱、通用していたようだ。</a:t>
            </a:r>
            <a:endParaRPr kumimoji="1" lang="en-US" altLang="ja-JP" b="1" dirty="0"/>
          </a:p>
          <a:p>
            <a:r>
              <a:rPr lang="ja-JP" altLang="en-US" b="1" dirty="0"/>
              <a:t>例：瓊は「に」とも「ぬ」とも読まれる。（ににぎのみこと；天のぬ矛）</a:t>
            </a:r>
            <a:endParaRPr lang="en-US" altLang="ja-JP" b="1" dirty="0"/>
          </a:p>
          <a:p>
            <a:r>
              <a:rPr lang="ja-JP" altLang="en-US" b="1" dirty="0"/>
              <a:t>地方に依る方言的な差か、時間軸上の差か。</a:t>
            </a:r>
            <a:endParaRPr lang="en-US" altLang="ja-JP" b="1" dirty="0"/>
          </a:p>
          <a:p>
            <a:r>
              <a:rPr lang="ja-JP" altLang="en-US" b="1" dirty="0"/>
              <a:t>「竹生島」にある「都久夫須麻」神社。「</a:t>
            </a:r>
            <a:r>
              <a:rPr lang="ja-JP" altLang="en-US" b="1" dirty="0">
                <a:solidFill>
                  <a:srgbClr val="C00000"/>
                </a:solidFill>
              </a:rPr>
              <a:t>チ</a:t>
            </a:r>
            <a:r>
              <a:rPr lang="ja-JP" altLang="en-US" b="1" dirty="0"/>
              <a:t>クブ</a:t>
            </a:r>
            <a:r>
              <a:rPr lang="ja-JP" altLang="en-US" b="1" dirty="0">
                <a:solidFill>
                  <a:srgbClr val="FF0000"/>
                </a:solidFill>
              </a:rPr>
              <a:t>シ</a:t>
            </a:r>
            <a:r>
              <a:rPr lang="ja-JP" altLang="en-US" b="1" dirty="0"/>
              <a:t>マ」訛って</a:t>
            </a:r>
            <a:r>
              <a:rPr lang="en-US" altLang="ja-JP" b="1" dirty="0"/>
              <a:t>(?)</a:t>
            </a:r>
            <a:r>
              <a:rPr lang="ja-JP" altLang="en-US" b="1" dirty="0"/>
              <a:t>「</a:t>
            </a:r>
            <a:r>
              <a:rPr lang="ja-JP" altLang="en-US" b="1" dirty="0">
                <a:solidFill>
                  <a:srgbClr val="FF0000"/>
                </a:solidFill>
              </a:rPr>
              <a:t>ツ</a:t>
            </a:r>
            <a:r>
              <a:rPr lang="ja-JP" altLang="en-US" b="1" dirty="0"/>
              <a:t>クブ</a:t>
            </a:r>
            <a:r>
              <a:rPr lang="ja-JP" altLang="en-US" b="1" dirty="0">
                <a:solidFill>
                  <a:srgbClr val="FF0000"/>
                </a:solidFill>
              </a:rPr>
              <a:t>ス</a:t>
            </a:r>
            <a:r>
              <a:rPr lang="ja-JP" altLang="en-US" b="1" dirty="0"/>
              <a:t>マ」</a:t>
            </a:r>
            <a:endParaRPr lang="en-US" altLang="ja-JP" b="1" dirty="0"/>
          </a:p>
          <a:p>
            <a:r>
              <a:rPr lang="ja-JP" altLang="en-US" b="1" dirty="0"/>
              <a:t>イ列とウ列の対比・交替・訛り：「に」と「ぬ」の混乱、通用の例。</a:t>
            </a:r>
            <a:endParaRPr lang="en-US" altLang="ja-JP" b="1" dirty="0"/>
          </a:p>
          <a:p>
            <a:endParaRPr lang="en-US" altLang="ja-JP" b="1" dirty="0"/>
          </a:p>
          <a:p>
            <a:r>
              <a:rPr lang="ja-JP" altLang="en-US" b="1" dirty="0"/>
              <a:t>「奴」⇒「ぬ」⇔「に」　∴倭奴　を　わに　と解することは出来なくはない。</a:t>
            </a:r>
            <a:endParaRPr lang="en-US" altLang="ja-JP" b="1" dirty="0"/>
          </a:p>
          <a:p>
            <a:endParaRPr lang="ja-JP" altLang="en-US" b="1" dirty="0"/>
          </a:p>
          <a:p>
            <a:endParaRPr kumimoji="1" lang="en-US" altLang="ja-JP" dirty="0"/>
          </a:p>
          <a:p>
            <a:endParaRPr kumimoji="1" lang="ja-JP" altLang="en-US" dirty="0"/>
          </a:p>
        </p:txBody>
      </p:sp>
      <p:sp>
        <p:nvSpPr>
          <p:cNvPr id="4" name="Rectangle 1">
            <a:extLst>
              <a:ext uri="{FF2B5EF4-FFF2-40B4-BE49-F238E27FC236}">
                <a16:creationId xmlns:a16="http://schemas.microsoft.com/office/drawing/2014/main" id="{CDC70406-B0C4-448D-9728-FFD06FF98C04}"/>
              </a:ext>
            </a:extLst>
          </p:cNvPr>
          <p:cNvSpPr>
            <a:spLocks noChangeArrowheads="1"/>
          </p:cNvSpPr>
          <p:nvPr/>
        </p:nvSpPr>
        <p:spPr bwMode="auto">
          <a:xfrm>
            <a:off x="459030" y="36814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36249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7071FF-38C0-45A4-834B-B22759508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60" y="0"/>
            <a:ext cx="7088453" cy="6858000"/>
          </a:xfrm>
          <a:prstGeom prst="rect">
            <a:avLst/>
          </a:prstGeom>
        </p:spPr>
      </p:pic>
    </p:spTree>
    <p:extLst>
      <p:ext uri="{BB962C8B-B14F-4D97-AF65-F5344CB8AC3E}">
        <p14:creationId xmlns:p14="http://schemas.microsoft.com/office/powerpoint/2010/main" val="159443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3C129873-0872-4300-9614-D1414FF9B6AA}"/>
              </a:ext>
            </a:extLst>
          </p:cNvPr>
          <p:cNvGraphicFramePr>
            <a:graphicFrameLocks noGrp="1"/>
          </p:cNvGraphicFramePr>
          <p:nvPr>
            <p:extLst>
              <p:ext uri="{D42A27DB-BD31-4B8C-83A1-F6EECF244321}">
                <p14:modId xmlns:p14="http://schemas.microsoft.com/office/powerpoint/2010/main" val="1987535453"/>
              </p:ext>
            </p:extLst>
          </p:nvPr>
        </p:nvGraphicFramePr>
        <p:xfrm>
          <a:off x="2857500" y="2400300"/>
          <a:ext cx="6477000" cy="2057400"/>
        </p:xfrm>
        <a:graphic>
          <a:graphicData uri="http://schemas.openxmlformats.org/drawingml/2006/table">
            <a:tbl>
              <a:tblPr>
                <a:tableStyleId>{5C22544A-7EE6-4342-B048-85BDC9FD1C3A}</a:tableStyleId>
              </a:tblPr>
              <a:tblGrid>
                <a:gridCol w="6477000">
                  <a:extLst>
                    <a:ext uri="{9D8B030D-6E8A-4147-A177-3AD203B41FA5}">
                      <a16:colId xmlns:a16="http://schemas.microsoft.com/office/drawing/2014/main" val="370837972"/>
                    </a:ext>
                  </a:extLst>
                </a:gridCol>
              </a:tblGrid>
              <a:tr h="411480">
                <a:tc>
                  <a:txBody>
                    <a:bodyPr/>
                    <a:lstStyle/>
                    <a:p>
                      <a:pPr algn="l" fontAlgn="ctr"/>
                      <a:r>
                        <a:rPr lang="ja-JP" sz="2000" u="none" strike="noStrike" dirty="0">
                          <a:effectLst/>
                        </a:rPr>
                        <a:t>對海國　一大國　末盧國　伊都國　</a:t>
                      </a:r>
                      <a:r>
                        <a:rPr lang="ja-JP" sz="2000" b="1" u="none" strike="noStrike" dirty="0">
                          <a:solidFill>
                            <a:srgbClr val="FF0000"/>
                          </a:solidFill>
                          <a:effectLst/>
                        </a:rPr>
                        <a:t>奴</a:t>
                      </a:r>
                      <a:r>
                        <a:rPr lang="ja-JP" sz="2000" u="none" strike="noStrike" dirty="0">
                          <a:effectLst/>
                        </a:rPr>
                        <a:t>國　不彌國</a:t>
                      </a:r>
                      <a:endParaRPr 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185313336"/>
                  </a:ext>
                </a:extLst>
              </a:tr>
              <a:tr h="411480">
                <a:tc>
                  <a:txBody>
                    <a:bodyPr/>
                    <a:lstStyle/>
                    <a:p>
                      <a:pPr algn="l" fontAlgn="ctr"/>
                      <a:r>
                        <a:rPr lang="ja-JP" sz="2000" u="none" strike="noStrike">
                          <a:effectLst/>
                        </a:rPr>
                        <a:t>投馬國　邪馬壹國　斯馬國　巳百支國　伊邪國　都支國</a:t>
                      </a:r>
                      <a:endParaRPr 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149317753"/>
                  </a:ext>
                </a:extLst>
              </a:tr>
              <a:tr h="411480">
                <a:tc>
                  <a:txBody>
                    <a:bodyPr/>
                    <a:lstStyle/>
                    <a:p>
                      <a:pPr algn="l" fontAlgn="ctr"/>
                      <a:r>
                        <a:rPr lang="ja-JP" sz="2000" u="none" strike="noStrike" dirty="0">
                          <a:effectLst/>
                        </a:rPr>
                        <a:t>彌</a:t>
                      </a:r>
                      <a:r>
                        <a:rPr lang="ja-JP" sz="2000" b="1" u="none" strike="noStrike" dirty="0">
                          <a:solidFill>
                            <a:srgbClr val="FF0000"/>
                          </a:solidFill>
                          <a:effectLst/>
                        </a:rPr>
                        <a:t>奴</a:t>
                      </a:r>
                      <a:r>
                        <a:rPr lang="ja-JP" sz="2000" u="none" strike="noStrike" dirty="0">
                          <a:effectLst/>
                        </a:rPr>
                        <a:t>國　好古都國　不呼國　姐</a:t>
                      </a:r>
                      <a:r>
                        <a:rPr lang="ja-JP" sz="2000" b="1" u="none" strike="noStrike" dirty="0">
                          <a:solidFill>
                            <a:srgbClr val="FF0000"/>
                          </a:solidFill>
                          <a:effectLst/>
                        </a:rPr>
                        <a:t>奴</a:t>
                      </a:r>
                      <a:r>
                        <a:rPr lang="ja-JP" sz="2000" u="none" strike="noStrike" dirty="0">
                          <a:effectLst/>
                        </a:rPr>
                        <a:t>國　對蘇國　蘇</a:t>
                      </a:r>
                      <a:r>
                        <a:rPr lang="ja-JP" sz="2000" b="1" u="none" strike="noStrike" dirty="0">
                          <a:solidFill>
                            <a:srgbClr val="FF0000"/>
                          </a:solidFill>
                          <a:effectLst/>
                        </a:rPr>
                        <a:t>奴</a:t>
                      </a:r>
                      <a:r>
                        <a:rPr lang="ja-JP" sz="2000" u="none" strike="noStrike" dirty="0">
                          <a:effectLst/>
                        </a:rPr>
                        <a:t>國</a:t>
                      </a:r>
                      <a:endParaRPr 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092675605"/>
                  </a:ext>
                </a:extLst>
              </a:tr>
              <a:tr h="411480">
                <a:tc>
                  <a:txBody>
                    <a:bodyPr/>
                    <a:lstStyle/>
                    <a:p>
                      <a:pPr algn="l" fontAlgn="ctr"/>
                      <a:r>
                        <a:rPr lang="ja-JP" sz="2000" u="none" strike="noStrike" dirty="0">
                          <a:effectLst/>
                        </a:rPr>
                        <a:t>呼邑國　華</a:t>
                      </a:r>
                      <a:r>
                        <a:rPr lang="ja-JP" altLang="ja-JP" sz="2000" b="1" u="none" strike="noStrike" dirty="0">
                          <a:solidFill>
                            <a:srgbClr val="FF0000"/>
                          </a:solidFill>
                          <a:effectLst/>
                        </a:rPr>
                        <a:t>奴</a:t>
                      </a:r>
                      <a:r>
                        <a:rPr lang="ja-JP" sz="2000" u="none" strike="noStrike" dirty="0">
                          <a:effectLst/>
                        </a:rPr>
                        <a:t>蘇</a:t>
                      </a:r>
                      <a:r>
                        <a:rPr lang="ja-JP" sz="2000" b="1" u="none" strike="noStrike" dirty="0">
                          <a:solidFill>
                            <a:srgbClr val="FF0000"/>
                          </a:solidFill>
                          <a:effectLst/>
                        </a:rPr>
                        <a:t>奴</a:t>
                      </a:r>
                      <a:r>
                        <a:rPr lang="ja-JP" sz="2000" u="none" strike="noStrike" dirty="0">
                          <a:effectLst/>
                        </a:rPr>
                        <a:t>國　鬼國　爲吾國　鬼</a:t>
                      </a:r>
                      <a:r>
                        <a:rPr lang="ja-JP" altLang="ja-JP" sz="2000" b="1" u="none" strike="noStrike" dirty="0">
                          <a:solidFill>
                            <a:srgbClr val="FF0000"/>
                          </a:solidFill>
                          <a:effectLst/>
                        </a:rPr>
                        <a:t>奴</a:t>
                      </a:r>
                      <a:r>
                        <a:rPr lang="ja-JP" sz="2000" u="none" strike="noStrike" dirty="0">
                          <a:effectLst/>
                        </a:rPr>
                        <a:t>國　邪馬國</a:t>
                      </a:r>
                      <a:endParaRPr 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974282656"/>
                  </a:ext>
                </a:extLst>
              </a:tr>
              <a:tr h="411480">
                <a:tc>
                  <a:txBody>
                    <a:bodyPr/>
                    <a:lstStyle/>
                    <a:p>
                      <a:pPr algn="l" fontAlgn="ctr"/>
                      <a:r>
                        <a:rPr lang="ja-JP" sz="2000" u="none" strike="noStrike" dirty="0">
                          <a:effectLst/>
                        </a:rPr>
                        <a:t>躬臣國　巴利國　支惟國　烏</a:t>
                      </a:r>
                      <a:r>
                        <a:rPr lang="ja-JP" altLang="ja-JP" sz="2000" b="1" u="none" strike="noStrike" dirty="0">
                          <a:solidFill>
                            <a:srgbClr val="FF0000"/>
                          </a:solidFill>
                          <a:effectLst/>
                        </a:rPr>
                        <a:t>奴</a:t>
                      </a:r>
                      <a:r>
                        <a:rPr lang="ja-JP" sz="2000" u="none" strike="noStrike" dirty="0">
                          <a:effectLst/>
                        </a:rPr>
                        <a:t>國　</a:t>
                      </a:r>
                      <a:r>
                        <a:rPr lang="ja-JP" altLang="ja-JP" sz="2000" b="1" u="none" strike="noStrike" dirty="0">
                          <a:solidFill>
                            <a:srgbClr val="FF0000"/>
                          </a:solidFill>
                          <a:effectLst/>
                        </a:rPr>
                        <a:t>奴</a:t>
                      </a:r>
                      <a:r>
                        <a:rPr lang="ja-JP" sz="2000" u="none" strike="noStrike" dirty="0">
                          <a:effectLst/>
                        </a:rPr>
                        <a:t>國</a:t>
                      </a:r>
                      <a:endParaRPr 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943834097"/>
                  </a:ext>
                </a:extLst>
              </a:tr>
            </a:tbl>
          </a:graphicData>
        </a:graphic>
      </p:graphicFrame>
      <p:sp>
        <p:nvSpPr>
          <p:cNvPr id="4" name="テキスト ボックス 3">
            <a:extLst>
              <a:ext uri="{FF2B5EF4-FFF2-40B4-BE49-F238E27FC236}">
                <a16:creationId xmlns:a16="http://schemas.microsoft.com/office/drawing/2014/main" id="{B07FDD10-7604-480E-BC81-2F3E6AB8E408}"/>
              </a:ext>
            </a:extLst>
          </p:cNvPr>
          <p:cNvSpPr txBox="1"/>
          <p:nvPr/>
        </p:nvSpPr>
        <p:spPr>
          <a:xfrm>
            <a:off x="2857500" y="1591408"/>
            <a:ext cx="6477000" cy="369332"/>
          </a:xfrm>
          <a:prstGeom prst="rect">
            <a:avLst/>
          </a:prstGeom>
          <a:noFill/>
        </p:spPr>
        <p:txBody>
          <a:bodyPr wrap="square" rtlCol="0">
            <a:spAutoFit/>
          </a:bodyPr>
          <a:lstStyle/>
          <a:p>
            <a:r>
              <a:rPr kumimoji="1" lang="ja-JP" altLang="en-US" dirty="0"/>
              <a:t>魏志倭人伝　国名に「奴」が多い</a:t>
            </a:r>
          </a:p>
        </p:txBody>
      </p:sp>
    </p:spTree>
    <p:extLst>
      <p:ext uri="{BB962C8B-B14F-4D97-AF65-F5344CB8AC3E}">
        <p14:creationId xmlns:p14="http://schemas.microsoft.com/office/powerpoint/2010/main" val="1687992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E8688F0-F231-40E9-9C33-5CFCECDBC294}"/>
              </a:ext>
            </a:extLst>
          </p:cNvPr>
          <p:cNvPicPr>
            <a:picLocks noChangeAspect="1"/>
          </p:cNvPicPr>
          <p:nvPr/>
        </p:nvPicPr>
        <p:blipFill>
          <a:blip r:embed="rId2"/>
          <a:stretch>
            <a:fillRect/>
          </a:stretch>
        </p:blipFill>
        <p:spPr>
          <a:xfrm>
            <a:off x="7751568" y="0"/>
            <a:ext cx="4440432" cy="6858000"/>
          </a:xfrm>
          <a:prstGeom prst="rect">
            <a:avLst/>
          </a:prstGeom>
        </p:spPr>
      </p:pic>
      <p:sp>
        <p:nvSpPr>
          <p:cNvPr id="3" name="矢印: 右 2">
            <a:extLst>
              <a:ext uri="{FF2B5EF4-FFF2-40B4-BE49-F238E27FC236}">
                <a16:creationId xmlns:a16="http://schemas.microsoft.com/office/drawing/2014/main" id="{0B6C7133-A818-44A6-86DB-B7B7D333ABE0}"/>
              </a:ext>
            </a:extLst>
          </p:cNvPr>
          <p:cNvSpPr/>
          <p:nvPr/>
        </p:nvSpPr>
        <p:spPr>
          <a:xfrm>
            <a:off x="8934773" y="4788976"/>
            <a:ext cx="309966" cy="162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C456BFD3-8E27-41BB-B93D-BE6DF99A67D7}"/>
              </a:ext>
            </a:extLst>
          </p:cNvPr>
          <p:cNvSpPr/>
          <p:nvPr/>
        </p:nvSpPr>
        <p:spPr>
          <a:xfrm>
            <a:off x="633930" y="697637"/>
            <a:ext cx="7046395" cy="5447645"/>
          </a:xfrm>
          <a:prstGeom prst="rect">
            <a:avLst/>
          </a:prstGeom>
        </p:spPr>
        <p:txBody>
          <a:bodyPr wrap="square">
            <a:spAutoFit/>
          </a:bodyPr>
          <a:lstStyle/>
          <a:p>
            <a:r>
              <a:rPr lang="en-US" altLang="ja-JP" sz="2800" b="1" dirty="0"/>
              <a:t>2</a:t>
            </a:r>
            <a:r>
              <a:rPr lang="ja-JP" altLang="en-US" sz="2800" b="1" dirty="0"/>
              <a:t>． 「ひのもと」 奈良盆地に語源を訪ねる</a:t>
            </a:r>
            <a:endParaRPr lang="en-US" altLang="ja-JP" sz="2800" b="1" dirty="0"/>
          </a:p>
          <a:p>
            <a:endParaRPr lang="en-US" altLang="ja-JP" sz="2000" b="1" dirty="0"/>
          </a:p>
          <a:p>
            <a:r>
              <a:rPr lang="ja-JP" altLang="en-US" sz="2000" b="1" dirty="0"/>
              <a:t>・「ひのもと」＝「日本」＝日が昇る場所</a:t>
            </a:r>
            <a:endParaRPr lang="en-US" altLang="ja-JP" sz="2000" b="1" dirty="0"/>
          </a:p>
          <a:p>
            <a:r>
              <a:rPr lang="ja-JP" altLang="en-US" sz="2000" b="1" dirty="0"/>
              <a:t>　　辺りが定説～大多数が容認する常識（？）</a:t>
            </a:r>
            <a:endParaRPr lang="en-US" altLang="ja-JP" sz="2000" b="1" dirty="0"/>
          </a:p>
          <a:p>
            <a:r>
              <a:rPr lang="ja-JP" altLang="en-US" sz="2000" b="1" dirty="0"/>
              <a:t>・「本当かぃ？」と疑ってみるいつもの悪い癖</a:t>
            </a:r>
            <a:endParaRPr lang="en-US" altLang="ja-JP" sz="2000" b="1" dirty="0"/>
          </a:p>
          <a:p>
            <a:r>
              <a:rPr lang="ja-JP" altLang="en-US" sz="2000" b="1" dirty="0"/>
              <a:t>・「日の本」があるなら「月の本」とか「星の本」は？</a:t>
            </a:r>
            <a:endParaRPr lang="en-US" altLang="ja-JP" sz="2000" b="1" dirty="0"/>
          </a:p>
          <a:p>
            <a:r>
              <a:rPr lang="ja-JP" altLang="en-US" sz="2000" b="1" dirty="0"/>
              <a:t>・ 万葉集</a:t>
            </a:r>
            <a:r>
              <a:rPr lang="en-US" altLang="ja-JP" sz="2000" b="1" dirty="0"/>
              <a:t>319</a:t>
            </a:r>
            <a:r>
              <a:rPr lang="ja-JP" altLang="en-US" sz="2000" dirty="0"/>
              <a:t>「</a:t>
            </a:r>
            <a:r>
              <a:rPr lang="ja-JP" altLang="en-US" sz="2000" b="1" dirty="0"/>
              <a:t>日本之山跡國</a:t>
            </a:r>
            <a:r>
              <a:rPr lang="ja-JP" altLang="en-US" sz="2000" dirty="0"/>
              <a:t>」</a:t>
            </a:r>
            <a:r>
              <a:rPr lang="ja-JP" altLang="en-US" sz="2000" b="1" dirty="0"/>
              <a:t>：富士山賛歌：</a:t>
            </a:r>
            <a:endParaRPr lang="en-US" altLang="ja-JP" sz="2000" b="1" dirty="0"/>
          </a:p>
          <a:p>
            <a:r>
              <a:rPr lang="ja-JP" altLang="en-US" sz="2000" b="1" dirty="0"/>
              <a:t>・ 続日本後紀嘉祥二年「日本乃倭国は言霊の幸う国とぞ」　　</a:t>
            </a:r>
            <a:endParaRPr lang="en-US" altLang="ja-JP" sz="2000" b="1" dirty="0"/>
          </a:p>
          <a:p>
            <a:r>
              <a:rPr lang="ja-JP" altLang="en-US" sz="2000" b="1" dirty="0"/>
              <a:t>・ 古事記に「日本」無し。</a:t>
            </a:r>
            <a:endParaRPr lang="en-US" altLang="ja-JP" sz="2000" b="1" dirty="0"/>
          </a:p>
          <a:p>
            <a:r>
              <a:rPr lang="ja-JP" altLang="en-US" sz="2000" b="1" dirty="0"/>
              <a:t>・ 日本書紀では「日本」は「やまと」と読め、と。</a:t>
            </a:r>
            <a:endParaRPr lang="en-US" altLang="ja-JP" sz="2000" b="1" dirty="0"/>
          </a:p>
          <a:p>
            <a:r>
              <a:rPr lang="ja-JP" altLang="en-US" sz="2000" b="1" dirty="0"/>
              <a:t>・「日本」の原点は「檜の本」では？</a:t>
            </a:r>
            <a:endParaRPr lang="en-US" altLang="ja-JP" sz="2000" b="1" dirty="0"/>
          </a:p>
          <a:p>
            <a:r>
              <a:rPr lang="ja-JP" altLang="en-US" sz="2000" b="1" dirty="0"/>
              <a:t>　 類例： 「櫟本」「柳本」「柿本」「いつ（厳）橿が本」</a:t>
            </a:r>
            <a:endParaRPr lang="en-US" altLang="ja-JP" sz="2000" b="1" dirty="0"/>
          </a:p>
          <a:p>
            <a:r>
              <a:rPr lang="ja-JP" altLang="en-US" sz="2000" b="1" dirty="0"/>
              <a:t>・「櫟本」 （いちひ・もと⇒いちのもと）：</a:t>
            </a:r>
            <a:endParaRPr lang="en-US" altLang="ja-JP" sz="2000" b="1" dirty="0"/>
          </a:p>
          <a:p>
            <a:r>
              <a:rPr lang="ja-JP" altLang="en-US" sz="2000" b="1" dirty="0"/>
              <a:t>　「いち・ひ・もと」⇒「厳・檜・本」</a:t>
            </a:r>
            <a:endParaRPr lang="en-US" altLang="ja-JP" sz="2000" b="1" dirty="0"/>
          </a:p>
          <a:p>
            <a:r>
              <a:rPr lang="ja-JP" altLang="en-US" sz="2000" b="1" dirty="0"/>
              <a:t>・ 三輪（などの）檜原神社、畝傍橿原宮（橿原神宮）⇒</a:t>
            </a:r>
            <a:endParaRPr lang="en-US" altLang="ja-JP" sz="2000" b="1" dirty="0"/>
          </a:p>
          <a:p>
            <a:r>
              <a:rPr lang="ja-JP" altLang="en-US" sz="2000" b="1" dirty="0"/>
              <a:t>　「本」と「原」</a:t>
            </a:r>
            <a:endParaRPr lang="en-US" altLang="ja-JP" sz="2000" b="1" dirty="0"/>
          </a:p>
          <a:p>
            <a:endParaRPr lang="en-US" altLang="ja-JP" sz="2000" b="1" dirty="0"/>
          </a:p>
        </p:txBody>
      </p:sp>
    </p:spTree>
    <p:extLst>
      <p:ext uri="{BB962C8B-B14F-4D97-AF65-F5344CB8AC3E}">
        <p14:creationId xmlns:p14="http://schemas.microsoft.com/office/powerpoint/2010/main" val="265118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60A63-1CDD-4FA1-824C-03F9A94F7F4A}"/>
              </a:ext>
            </a:extLst>
          </p:cNvPr>
          <p:cNvSpPr>
            <a:spLocks noGrp="1"/>
          </p:cNvSpPr>
          <p:nvPr>
            <p:ph type="title"/>
          </p:nvPr>
        </p:nvSpPr>
        <p:spPr>
          <a:xfrm>
            <a:off x="547457" y="279542"/>
            <a:ext cx="8668422" cy="487625"/>
          </a:xfrm>
          <a:solidFill>
            <a:schemeClr val="accent6">
              <a:lumMod val="40000"/>
              <a:lumOff val="60000"/>
            </a:schemeClr>
          </a:solidFill>
        </p:spPr>
        <p:txBody>
          <a:bodyPr>
            <a:normAutofit fontScale="90000"/>
          </a:bodyPr>
          <a:lstStyle/>
          <a:p>
            <a:r>
              <a:rPr kumimoji="1" lang="ja-JP" altLang="en-US" sz="3200" b="1" dirty="0"/>
              <a:t>いつかしがもと　厳橿が本</a:t>
            </a:r>
            <a:endParaRPr kumimoji="1" lang="ja-JP" altLang="en-US" dirty="0"/>
          </a:p>
        </p:txBody>
      </p:sp>
      <p:sp>
        <p:nvSpPr>
          <p:cNvPr id="3" name="コンテンツ プレースホルダー 2">
            <a:extLst>
              <a:ext uri="{FF2B5EF4-FFF2-40B4-BE49-F238E27FC236}">
                <a16:creationId xmlns:a16="http://schemas.microsoft.com/office/drawing/2014/main" id="{4A0D6E89-9A8F-4504-A6D4-8120C7EEF59D}"/>
              </a:ext>
            </a:extLst>
          </p:cNvPr>
          <p:cNvSpPr>
            <a:spLocks noGrp="1"/>
          </p:cNvSpPr>
          <p:nvPr>
            <p:ph idx="1"/>
          </p:nvPr>
        </p:nvSpPr>
        <p:spPr>
          <a:xfrm>
            <a:off x="547457" y="896815"/>
            <a:ext cx="11097086" cy="5594763"/>
          </a:xfrm>
          <a:solidFill>
            <a:schemeClr val="accent6">
              <a:lumMod val="40000"/>
              <a:lumOff val="60000"/>
            </a:schemeClr>
          </a:solidFill>
        </p:spPr>
        <p:txBody>
          <a:bodyPr>
            <a:noAutofit/>
          </a:bodyPr>
          <a:lstStyle/>
          <a:p>
            <a:pPr marL="0" indent="0">
              <a:buNone/>
            </a:pPr>
            <a:r>
              <a:rPr lang="ja-JP" altLang="en-US" sz="1600" dirty="0"/>
              <a:t>●万葉集　９番歌　額田王　難読歌</a:t>
            </a:r>
            <a:endParaRPr lang="en-US" altLang="ja-JP" sz="1600" dirty="0"/>
          </a:p>
          <a:p>
            <a:pPr marL="0" indent="0">
              <a:buNone/>
            </a:pPr>
            <a:r>
              <a:rPr lang="en-US" altLang="ja-JP" sz="1600" dirty="0"/>
              <a:t>[</a:t>
            </a:r>
            <a:r>
              <a:rPr lang="ja-JP" altLang="en-US" sz="1600" dirty="0"/>
              <a:t>原文</a:t>
            </a:r>
            <a:r>
              <a:rPr lang="en-US" altLang="ja-JP" sz="1600" dirty="0"/>
              <a:t>]</a:t>
            </a:r>
            <a:r>
              <a:rPr lang="ja-JP" altLang="en-US" sz="1600" dirty="0"/>
              <a:t>莫囂圓隣之大相七兄爪謁氣 </a:t>
            </a:r>
            <a:r>
              <a:rPr lang="ja-JP" altLang="en-US" sz="1600" dirty="0">
                <a:solidFill>
                  <a:schemeClr val="accent2"/>
                </a:solidFill>
              </a:rPr>
              <a:t>吾瀬子之</a:t>
            </a:r>
            <a:r>
              <a:rPr lang="ja-JP" altLang="en-US" sz="1600" dirty="0"/>
              <a:t> 射立為兼 </a:t>
            </a:r>
            <a:r>
              <a:rPr lang="ja-JP" altLang="en-US" sz="1600" b="1" dirty="0"/>
              <a:t>五可新何本</a:t>
            </a:r>
            <a:r>
              <a:rPr lang="ja-JP" altLang="en-US" sz="1600" dirty="0"/>
              <a:t> </a:t>
            </a:r>
            <a:endParaRPr lang="en-US" altLang="ja-JP" sz="1600" dirty="0"/>
          </a:p>
          <a:p>
            <a:pPr marL="0" indent="0">
              <a:buNone/>
            </a:pPr>
            <a:r>
              <a:rPr lang="en-US" altLang="ja-JP" sz="1600" dirty="0"/>
              <a:t>[</a:t>
            </a:r>
            <a:r>
              <a:rPr lang="ja-JP" altLang="en-US" sz="1600" dirty="0"/>
              <a:t>読み</a:t>
            </a:r>
            <a:r>
              <a:rPr lang="en-US" altLang="ja-JP" sz="1600" dirty="0"/>
              <a:t>]***** ******* </a:t>
            </a:r>
            <a:r>
              <a:rPr lang="ja-JP" altLang="en-US" sz="1600" dirty="0">
                <a:solidFill>
                  <a:schemeClr val="accent2"/>
                </a:solidFill>
              </a:rPr>
              <a:t>わがせこが </a:t>
            </a:r>
            <a:r>
              <a:rPr lang="ja-JP" altLang="en-US" sz="1600" dirty="0"/>
              <a:t>いたたせりけむ </a:t>
            </a:r>
            <a:r>
              <a:rPr lang="ja-JP" altLang="en-US" sz="1600" b="1" dirty="0"/>
              <a:t>いつかしがもと</a:t>
            </a:r>
            <a:r>
              <a:rPr lang="ja-JP" altLang="en-US" sz="1600" dirty="0"/>
              <a:t> </a:t>
            </a:r>
            <a:endParaRPr lang="en-US" altLang="ja-JP" sz="1600" dirty="0"/>
          </a:p>
          <a:p>
            <a:pPr marL="0" indent="0">
              <a:buNone/>
            </a:pPr>
            <a:r>
              <a:rPr lang="en-US" altLang="ja-JP" sz="1600" dirty="0"/>
              <a:t>[</a:t>
            </a:r>
            <a:r>
              <a:rPr lang="ja-JP" altLang="en-US" sz="1600" dirty="0"/>
              <a:t>解読</a:t>
            </a:r>
            <a:r>
              <a:rPr lang="en-US" altLang="ja-JP" sz="1600" dirty="0"/>
              <a:t>]***** *******</a:t>
            </a:r>
            <a:r>
              <a:rPr lang="ja-JP" altLang="en-US" sz="1600" dirty="0">
                <a:solidFill>
                  <a:schemeClr val="accent2"/>
                </a:solidFill>
              </a:rPr>
              <a:t>我が背子が</a:t>
            </a:r>
            <a:r>
              <a:rPr lang="ja-JP" altLang="en-US" sz="1600" dirty="0"/>
              <a:t>い立たせりけむ</a:t>
            </a:r>
            <a:r>
              <a:rPr lang="ja-JP" altLang="en-US" sz="1600" b="1" dirty="0"/>
              <a:t>厳橿が本</a:t>
            </a:r>
            <a:r>
              <a:rPr lang="ja-JP" altLang="en-US" sz="1600" dirty="0"/>
              <a:t> </a:t>
            </a:r>
          </a:p>
          <a:p>
            <a:pPr marL="0" indent="0">
              <a:lnSpc>
                <a:spcPct val="100000"/>
              </a:lnSpc>
              <a:spcAft>
                <a:spcPts val="0"/>
              </a:spcAft>
              <a:buNone/>
            </a:pPr>
            <a:endParaRPr lang="ja-JP" altLang="en-US" sz="1600" dirty="0"/>
          </a:p>
          <a:p>
            <a:pPr marL="0" indent="0">
              <a:buNone/>
            </a:pPr>
            <a:r>
              <a:rPr lang="ja-JP" altLang="en-US" sz="1600" dirty="0"/>
              <a:t>● </a:t>
            </a:r>
            <a:r>
              <a:rPr lang="en-US" altLang="ja-JP" sz="1600" dirty="0"/>
              <a:t>『</a:t>
            </a:r>
            <a:r>
              <a:rPr lang="ja-JP" altLang="en-US" sz="1600" dirty="0"/>
              <a:t>日本書紀</a:t>
            </a:r>
            <a:r>
              <a:rPr lang="en-US" altLang="ja-JP" sz="1600" dirty="0"/>
              <a:t>』</a:t>
            </a:r>
            <a:r>
              <a:rPr lang="ja-JP" altLang="en-US" sz="1600" dirty="0"/>
              <a:t>（垂仁紀）に「（垂仁）天皇倭姫命を御杖となし、天照大神に貢奉せしむ、是を以て倭姫命天照大神を以て、 </a:t>
            </a:r>
            <a:r>
              <a:rPr lang="ja-JP" altLang="en-US" sz="1600" b="1" dirty="0"/>
              <a:t>磯城厳橿の本</a:t>
            </a:r>
            <a:r>
              <a:rPr lang="ja-JP" altLang="en-US" sz="1600" dirty="0"/>
              <a:t>（しきいつかしのもと）に鎮座して之を祀る。 然るのち神誨（教え）に随ひ丁乙年冬十月甲子を以て伊勢国渡会宮に遷す」と記される。</a:t>
            </a:r>
            <a:endParaRPr lang="en-US" altLang="ja-JP" sz="1600" dirty="0"/>
          </a:p>
          <a:p>
            <a:pPr marL="0" indent="0">
              <a:spcBef>
                <a:spcPts val="0"/>
              </a:spcBef>
              <a:spcAft>
                <a:spcPts val="0"/>
              </a:spcAft>
              <a:buNone/>
            </a:pPr>
            <a:endParaRPr lang="ja-JP" altLang="en-US" sz="1600" dirty="0"/>
          </a:p>
          <a:p>
            <a:pPr marL="0" indent="0">
              <a:buNone/>
            </a:pPr>
            <a:r>
              <a:rPr lang="ja-JP" altLang="en-US" sz="1600" dirty="0"/>
              <a:t>● </a:t>
            </a:r>
            <a:r>
              <a:rPr lang="en-US" altLang="ja-JP" sz="1600" dirty="0"/>
              <a:t>『</a:t>
            </a:r>
            <a:r>
              <a:rPr lang="ja-JP" altLang="en-US" sz="1600" dirty="0"/>
              <a:t>倭姫命世紀</a:t>
            </a:r>
            <a:r>
              <a:rPr lang="en-US" altLang="ja-JP" sz="1600" dirty="0"/>
              <a:t>』</a:t>
            </a:r>
            <a:r>
              <a:rPr lang="ja-JP" altLang="en-US" sz="1600" dirty="0"/>
              <a:t>にも「（崇神天皇の）四十三年九月（天照大神を）</a:t>
            </a:r>
            <a:r>
              <a:rPr lang="ja-JP" altLang="en-US" sz="1600" b="1" dirty="0"/>
              <a:t>倭国伊豆加志本宮</a:t>
            </a:r>
            <a:r>
              <a:rPr lang="ja-JP" altLang="en-US" sz="1600" dirty="0"/>
              <a:t>（いつかしもとみや）にうつりたまひて、八年斉きたてまつり」という記事がある。</a:t>
            </a:r>
          </a:p>
          <a:p>
            <a:pPr marL="0" indent="0">
              <a:buNone/>
            </a:pPr>
            <a:endParaRPr lang="en-US" altLang="ja-JP" sz="1600" dirty="0"/>
          </a:p>
          <a:p>
            <a:pPr marL="0" indent="0">
              <a:buNone/>
            </a:pPr>
            <a:r>
              <a:rPr lang="ja-JP" altLang="en-US" sz="1600" dirty="0"/>
              <a:t>● </a:t>
            </a:r>
            <a:r>
              <a:rPr lang="en-US" altLang="ja-JP" sz="1600" dirty="0"/>
              <a:t>『</a:t>
            </a:r>
            <a:r>
              <a:rPr lang="ja-JP" altLang="en-US" sz="1600" dirty="0"/>
              <a:t>古事記</a:t>
            </a:r>
            <a:r>
              <a:rPr lang="en-US" altLang="ja-JP" sz="1600" dirty="0"/>
              <a:t>』</a:t>
            </a:r>
            <a:r>
              <a:rPr lang="ja-JP" altLang="en-US" sz="1600" dirty="0"/>
              <a:t>（雄略記）に「</a:t>
            </a:r>
            <a:r>
              <a:rPr lang="ja-JP" altLang="en-US" sz="1600" b="1" dirty="0"/>
              <a:t>御諸（みもろ）の 伊都加斯（いつかし）が本（もと）、白檮（かし）が本</a:t>
            </a:r>
            <a:r>
              <a:rPr lang="ja-JP" altLang="en-US" sz="1600" dirty="0"/>
              <a:t>、ゆゆしきかも白檮原童女（かしはらをとめ）」と歌われる。</a:t>
            </a:r>
            <a:endParaRPr lang="en-US" altLang="ja-JP" sz="1600" dirty="0"/>
          </a:p>
          <a:p>
            <a:pPr marL="0" indent="0">
              <a:buNone/>
            </a:pPr>
            <a:endParaRPr lang="ja-JP" altLang="en-US" sz="1600" dirty="0"/>
          </a:p>
          <a:p>
            <a:pPr marL="0" indent="0">
              <a:buNone/>
            </a:pPr>
            <a:r>
              <a:rPr lang="ja-JP" altLang="en-US" sz="1600" dirty="0"/>
              <a:t>★これらから「</a:t>
            </a:r>
            <a:r>
              <a:rPr lang="ja-JP" altLang="en-US" sz="1600" b="1" dirty="0"/>
              <a:t>厳橿（いつかし）のもと</a:t>
            </a:r>
            <a:r>
              <a:rPr lang="ja-JP" altLang="en-US" sz="1600" dirty="0"/>
              <a:t>」は人口に膾炙した表現で、「磯城」「倭国」「御諸」を含んだ地域を示していることが読み取れる。</a:t>
            </a:r>
            <a:endParaRPr kumimoji="1" lang="ja-JP" altLang="en-US" sz="1600" dirty="0"/>
          </a:p>
        </p:txBody>
      </p:sp>
    </p:spTree>
    <p:extLst>
      <p:ext uri="{BB962C8B-B14F-4D97-AF65-F5344CB8AC3E}">
        <p14:creationId xmlns:p14="http://schemas.microsoft.com/office/powerpoint/2010/main" val="13921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209A50-AF0F-4889-8AF7-8E7CD70AAA0E}"/>
              </a:ext>
            </a:extLst>
          </p:cNvPr>
          <p:cNvSpPr>
            <a:spLocks noGrp="1"/>
          </p:cNvSpPr>
          <p:nvPr>
            <p:ph type="title"/>
          </p:nvPr>
        </p:nvSpPr>
        <p:spPr>
          <a:xfrm>
            <a:off x="1451579" y="767943"/>
            <a:ext cx="9603275" cy="667665"/>
          </a:xfrm>
        </p:spPr>
        <p:txBody>
          <a:bodyPr>
            <a:normAutofit fontScale="90000"/>
          </a:bodyPr>
          <a:lstStyle/>
          <a:p>
            <a:pPr algn="ctr"/>
            <a:r>
              <a:rPr kumimoji="1" lang="ja-JP" altLang="en-US" dirty="0"/>
              <a:t>　</a:t>
            </a:r>
          </a:p>
        </p:txBody>
      </p:sp>
      <p:graphicFrame>
        <p:nvGraphicFramePr>
          <p:cNvPr id="3" name="表 4">
            <a:extLst>
              <a:ext uri="{FF2B5EF4-FFF2-40B4-BE49-F238E27FC236}">
                <a16:creationId xmlns:a16="http://schemas.microsoft.com/office/drawing/2014/main" id="{60715034-215E-4F19-BFFC-502C0F62C719}"/>
              </a:ext>
            </a:extLst>
          </p:cNvPr>
          <p:cNvGraphicFramePr>
            <a:graphicFrameLocks noGrp="1"/>
          </p:cNvGraphicFramePr>
          <p:nvPr>
            <p:extLst>
              <p:ext uri="{D42A27DB-BD31-4B8C-83A1-F6EECF244321}">
                <p14:modId xmlns:p14="http://schemas.microsoft.com/office/powerpoint/2010/main" val="3026810745"/>
              </p:ext>
            </p:extLst>
          </p:nvPr>
        </p:nvGraphicFramePr>
        <p:xfrm>
          <a:off x="2032000" y="1001020"/>
          <a:ext cx="8128000" cy="273219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17419489"/>
                    </a:ext>
                  </a:extLst>
                </a:gridCol>
                <a:gridCol w="4064000">
                  <a:extLst>
                    <a:ext uri="{9D8B030D-6E8A-4147-A177-3AD203B41FA5}">
                      <a16:colId xmlns:a16="http://schemas.microsoft.com/office/drawing/2014/main" val="4131205007"/>
                    </a:ext>
                  </a:extLst>
                </a:gridCol>
              </a:tblGrid>
              <a:tr h="370840">
                <a:tc>
                  <a:txBody>
                    <a:bodyPr/>
                    <a:lstStyle/>
                    <a:p>
                      <a:pPr algn="ctr" rtl="0" fontAlgn="ctr"/>
                      <a:r>
                        <a:rPr lang="ja-JP" altLang="en-US" sz="2400" b="1" u="none" strike="noStrike" dirty="0">
                          <a:effectLst/>
                        </a:rPr>
                        <a:t>はら（原）</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2400" b="1" u="none" strike="noStrike" dirty="0">
                          <a:effectLst/>
                        </a:rPr>
                        <a:t>もと（本）</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613552304"/>
                  </a:ext>
                </a:extLst>
              </a:tr>
              <a:tr h="370840">
                <a:tc>
                  <a:txBody>
                    <a:bodyPr/>
                    <a:lstStyle/>
                    <a:p>
                      <a:pPr algn="ctr" rtl="0" fontAlgn="t"/>
                      <a:r>
                        <a:rPr lang="ja-JP" altLang="en-US" sz="2400" b="1" u="none" strike="noStrike" dirty="0">
                          <a:effectLst/>
                        </a:rPr>
                        <a:t>かしわばら</a:t>
                      </a:r>
                      <a:endParaRPr lang="en-US" altLang="ja-JP" sz="2400" b="1" u="none" strike="noStrike" dirty="0">
                        <a:effectLst/>
                      </a:endParaRPr>
                    </a:p>
                    <a:p>
                      <a:pPr algn="ctr" rtl="0" fontAlgn="t"/>
                      <a:r>
                        <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rPr>
                        <a:t>かしはら</a:t>
                      </a:r>
                    </a:p>
                  </a:txBody>
                  <a:tcPr marL="7620" marR="7620" marT="7620" marB="0" anchor="ctr"/>
                </a:tc>
                <a:tc>
                  <a:txBody>
                    <a:bodyPr/>
                    <a:lstStyle/>
                    <a:p>
                      <a:pPr algn="ctr" fontAlgn="ctr"/>
                      <a:r>
                        <a:rPr lang="ja-JP" altLang="en-US" sz="2400" b="1" u="none" strike="noStrike" dirty="0">
                          <a:effectLst/>
                        </a:rPr>
                        <a:t>（いつ）かしがもと</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61724672"/>
                  </a:ext>
                </a:extLst>
              </a:tr>
              <a:tr h="370840">
                <a:tc>
                  <a:txBody>
                    <a:bodyPr/>
                    <a:lstStyle/>
                    <a:p>
                      <a:pPr algn="ctr"/>
                      <a:r>
                        <a:rPr lang="zh-TW" altLang="en-US" sz="2400" b="1" dirty="0"/>
                        <a:t>櫟原 </a:t>
                      </a:r>
                    </a:p>
                    <a:p>
                      <a:pPr algn="ctr"/>
                      <a:r>
                        <a:rPr lang="zh-TW" altLang="en-US" sz="2400" b="1" dirty="0"/>
                        <a:t>奈良県生駒郡平群町 </a:t>
                      </a:r>
                    </a:p>
                  </a:txBody>
                  <a:tcPr marL="7620" marR="7620" marT="7620" marB="0" anchor="ctr"/>
                </a:tc>
                <a:tc>
                  <a:txBody>
                    <a:bodyPr/>
                    <a:lstStyle/>
                    <a:p>
                      <a:pPr algn="ctr" fontAlgn="ctr"/>
                      <a:r>
                        <a:rPr lang="ja-JP" altLang="en-US" sz="2400" b="1" u="none" strike="noStrike" dirty="0">
                          <a:effectLst/>
                        </a:rPr>
                        <a:t>いちひがもと</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91749192"/>
                  </a:ext>
                </a:extLst>
              </a:tr>
              <a:tr h="880534">
                <a:tc>
                  <a:txBody>
                    <a:bodyPr/>
                    <a:lstStyle/>
                    <a:p>
                      <a:pPr algn="ctr" rtl="0" fontAlgn="ctr"/>
                      <a:r>
                        <a:rPr lang="ja-JP" altLang="en-US" sz="2400" b="1" u="none" strike="noStrike" dirty="0">
                          <a:effectLst/>
                        </a:rPr>
                        <a:t>ひばら</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2400" b="1" u="none" strike="noStrike" dirty="0">
                          <a:effectLst/>
                        </a:rPr>
                        <a:t>ひのもと</a:t>
                      </a:r>
                      <a:endParaRPr lang="ja-JP" altLang="en-US" sz="2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614143710"/>
                  </a:ext>
                </a:extLst>
              </a:tr>
            </a:tbl>
          </a:graphicData>
        </a:graphic>
      </p:graphicFrame>
      <p:sp>
        <p:nvSpPr>
          <p:cNvPr id="4" name="テキスト ボックス 3">
            <a:extLst>
              <a:ext uri="{FF2B5EF4-FFF2-40B4-BE49-F238E27FC236}">
                <a16:creationId xmlns:a16="http://schemas.microsoft.com/office/drawing/2014/main" id="{760EFDEE-70CF-4D54-AEC6-3A13803D9BA3}"/>
              </a:ext>
            </a:extLst>
          </p:cNvPr>
          <p:cNvSpPr txBox="1"/>
          <p:nvPr/>
        </p:nvSpPr>
        <p:spPr>
          <a:xfrm>
            <a:off x="2138901" y="4643562"/>
            <a:ext cx="8317064" cy="461665"/>
          </a:xfrm>
          <a:prstGeom prst="rect">
            <a:avLst/>
          </a:prstGeom>
          <a:noFill/>
        </p:spPr>
        <p:txBody>
          <a:bodyPr wrap="square" rtlCol="0">
            <a:spAutoFit/>
          </a:bodyPr>
          <a:lstStyle/>
          <a:p>
            <a:r>
              <a:rPr lang="ja-JP" altLang="en-US" sz="2400" b="1" dirty="0"/>
              <a:t>厳檜が本　⇒</a:t>
            </a:r>
            <a:r>
              <a:rPr kumimoji="1" lang="ja-JP" altLang="en-US" sz="2400" b="1" dirty="0"/>
              <a:t>いちひがもと　⇒いちひのもと　⇒ひのもと</a:t>
            </a:r>
          </a:p>
        </p:txBody>
      </p:sp>
    </p:spTree>
    <p:extLst>
      <p:ext uri="{BB962C8B-B14F-4D97-AF65-F5344CB8AC3E}">
        <p14:creationId xmlns:p14="http://schemas.microsoft.com/office/powerpoint/2010/main" val="38620075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11381</TotalTime>
  <Words>1073</Words>
  <Application>Microsoft Office PowerPoint</Application>
  <PresentationFormat>ワイド画面</PresentationFormat>
  <Paragraphs>212</Paragraphs>
  <Slides>24</Slides>
  <Notes>0</Notes>
  <HiddenSlides>0</HiddenSlides>
  <MMClips>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RyuminPr6N-Reg</vt:lpstr>
      <vt:lpstr>游ゴシック</vt:lpstr>
      <vt:lpstr>游ゴシック Light</vt:lpstr>
      <vt:lpstr>Arial</vt:lpstr>
      <vt:lpstr>Office テーマ</vt:lpstr>
      <vt:lpstr>「ひのもと」の周辺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いつかしがもと　厳橿が本</vt:lpstr>
      <vt:lpstr>　</vt:lpstr>
      <vt:lpstr>いちひがもと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日本中央の碑 （にほんちゅうおうのいしぶみ） 青森県東北町</vt:lpstr>
      <vt:lpstr>PowerPoint プレゼンテーション</vt:lpstr>
      <vt:lpstr>PowerPoint プレゼンテーション</vt:lpstr>
      <vt:lpstr>PowerPoint プレゼンテーション</vt:lpstr>
      <vt:lpstr>日本書紀　景行天皇</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「ひのもと」の周辺</dc:title>
  <dc:creator>大山 元</dc:creator>
  <cp:lastModifiedBy>大山 元</cp:lastModifiedBy>
  <cp:revision>292</cp:revision>
  <dcterms:created xsi:type="dcterms:W3CDTF">2022-10-16T23:17:17Z</dcterms:created>
  <dcterms:modified xsi:type="dcterms:W3CDTF">2023-05-06T06:06:02Z</dcterms:modified>
</cp:coreProperties>
</file>