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8" r:id="rId5"/>
    <p:sldId id="270" r:id="rId6"/>
    <p:sldId id="272" r:id="rId7"/>
    <p:sldId id="258" r:id="rId8"/>
    <p:sldId id="263" r:id="rId9"/>
    <p:sldId id="259" r:id="rId10"/>
    <p:sldId id="266" r:id="rId11"/>
    <p:sldId id="265" r:id="rId12"/>
    <p:sldId id="262" r:id="rId13"/>
    <p:sldId id="261" r:id="rId14"/>
    <p:sldId id="271"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山 元" initials="大山" lastIdx="2" clrIdx="0">
    <p:extLst>
      <p:ext uri="{19B8F6BF-5375-455C-9EA6-DF929625EA0E}">
        <p15:presenceInfo xmlns:p15="http://schemas.microsoft.com/office/powerpoint/2012/main" userId="d8ce02e9690eb9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8" d="100"/>
          <a:sy n="78" d="100"/>
        </p:scale>
        <p:origin x="77" y="5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BA0CD-DECD-441D-B1B6-8281DFDA619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7C96B02-25AC-4AFB-BFA9-77425D0F39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168FA78-FDB7-453F-9BEF-9387CFC44442}"/>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BD03F5CD-A4C8-4429-822C-6400AE48309C}"/>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E202D659-F71A-4BB2-BB39-D1CB3189BD0D}"/>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0915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C67D34-4901-4914-9266-62DCACD7FC9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D596B4-410B-43D8-9C07-A989A720D0E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B5225C-B9D6-4B0B-89C2-FFEABA3893A0}"/>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3C0CE114-4E7C-4A01-A4BC-29AA17F75856}"/>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C6EC5B65-6B19-4F67-9A8C-49C2451FC9D3}"/>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76459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D6EF977-F217-4A21-8170-3E42B32B4C4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4E71E02-F18F-4AE3-8271-7742AB35E24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DB0DE4-77BE-4B1E-B1EC-FFD32850A58D}"/>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3CCBD76D-FDC5-4C4D-896A-9D59800E3D2F}"/>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433BE379-48AF-451B-8439-2250CF7F001D}"/>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23418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24FA1-D841-4748-8AC2-776FCB91DD9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A7D53A-25E8-4E53-A7DA-9F4DF07A115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531905-E71D-44ED-98F9-B5A998575F2E}"/>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3B40A08A-FBAE-4033-9B5A-F46FA95EF663}"/>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542647FD-AC4F-4433-9476-E1BA04D5BB60}"/>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421671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370AA2-AE00-417A-9ADE-18A4DF0B75D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C3989F-3E28-49A3-9515-CBF4C65BD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11202A9-3C33-4301-A3C2-955218A7985D}"/>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6B5B2F97-79FC-4183-97EB-CF26A34C90C2}"/>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6583A1E9-AE5F-42AA-AAD3-6BBA60F1E0DC}"/>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1727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79408-E235-4608-821C-7898E874BE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8DDD23-9DA7-4F37-A20E-4305F3C62B3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FF6DE7A-B919-4211-B187-98ACA7E47E6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0F0FAF1-8B07-41F6-8ADB-6D45A6BE2073}"/>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6" name="フッター プレースホルダー 5">
            <a:extLst>
              <a:ext uri="{FF2B5EF4-FFF2-40B4-BE49-F238E27FC236}">
                <a16:creationId xmlns:a16="http://schemas.microsoft.com/office/drawing/2014/main" id="{A1317EBC-6166-422B-B5F1-287BFD1536C2}"/>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13390D31-6A1A-4D56-B3BF-F5137DDD3303}"/>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55108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74B8A6-9204-456A-B93E-F817E55C82D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6953FF-B9A0-4A01-8519-C970706FD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A1442E1-BA21-46BF-B426-F0D73E86C14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7E04D90-2C7A-4299-81C6-707FD526D8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6DAEF0C-FCDA-4EEF-964B-C38A3C63884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5695C7F-8503-4CE1-879F-09B6A33B2011}"/>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8" name="フッター プレースホルダー 7">
            <a:extLst>
              <a:ext uri="{FF2B5EF4-FFF2-40B4-BE49-F238E27FC236}">
                <a16:creationId xmlns:a16="http://schemas.microsoft.com/office/drawing/2014/main" id="{36E4D04B-0A21-4777-B430-E35DD8AAC5CE}"/>
              </a:ext>
            </a:extLst>
          </p:cNvPr>
          <p:cNvSpPr>
            <a:spLocks noGrp="1"/>
          </p:cNvSpPr>
          <p:nvPr>
            <p:ph type="ftr" sz="quarter" idx="11"/>
          </p:nvPr>
        </p:nvSpPr>
        <p:spPr/>
        <p:txBody>
          <a:bodyPr/>
          <a:lstStyle/>
          <a:p>
            <a:endParaRPr kumimoji="1" lang="ja-JP" altLang="en-US" dirty="0"/>
          </a:p>
        </p:txBody>
      </p:sp>
      <p:sp>
        <p:nvSpPr>
          <p:cNvPr id="9" name="スライド番号プレースホルダー 8">
            <a:extLst>
              <a:ext uri="{FF2B5EF4-FFF2-40B4-BE49-F238E27FC236}">
                <a16:creationId xmlns:a16="http://schemas.microsoft.com/office/drawing/2014/main" id="{EF03A00E-3DF5-4EF3-987C-AB03AC69F9C5}"/>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57487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E4224D-1636-4197-A5CB-4414EF6247A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EF0CB4B-661A-4C14-8538-4F98FBCDA814}"/>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4" name="フッター プレースホルダー 3">
            <a:extLst>
              <a:ext uri="{FF2B5EF4-FFF2-40B4-BE49-F238E27FC236}">
                <a16:creationId xmlns:a16="http://schemas.microsoft.com/office/drawing/2014/main" id="{F4660C15-8F8F-4BE3-9BC2-ABF992BA6AB3}"/>
              </a:ext>
            </a:extLst>
          </p:cNvPr>
          <p:cNvSpPr>
            <a:spLocks noGrp="1"/>
          </p:cNvSpPr>
          <p:nvPr>
            <p:ph type="ftr" sz="quarter" idx="1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100DA3A0-6821-49C8-9DF2-070FC8750554}"/>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264043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20F719-6FD9-4D04-B830-3A4FFF1DEE8C}"/>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3" name="フッター プレースホルダー 2">
            <a:extLst>
              <a:ext uri="{FF2B5EF4-FFF2-40B4-BE49-F238E27FC236}">
                <a16:creationId xmlns:a16="http://schemas.microsoft.com/office/drawing/2014/main" id="{AA42EC1D-B826-43A3-9470-89CD58A20B56}"/>
              </a:ext>
            </a:extLst>
          </p:cNvPr>
          <p:cNvSpPr>
            <a:spLocks noGrp="1"/>
          </p:cNvSpPr>
          <p:nvPr>
            <p:ph type="ftr" sz="quarter" idx="1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F2BA598-4AF1-4860-BBCA-17E7A7706B28}"/>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342922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01E96F-4E5E-4DD8-B868-42AEC616388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84878E-7B72-43B9-BC7B-1D3D2AF06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39D23F3-5BA0-4FE5-B95E-57AC7927D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64AADA-FF2D-4BD5-BC40-102567AF86E6}"/>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6" name="フッター プレースホルダー 5">
            <a:extLst>
              <a:ext uri="{FF2B5EF4-FFF2-40B4-BE49-F238E27FC236}">
                <a16:creationId xmlns:a16="http://schemas.microsoft.com/office/drawing/2014/main" id="{725441EA-9CDD-45E5-8852-F35C1D7F09C3}"/>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5F133910-A019-4B34-A082-3EB88B75AAD8}"/>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53730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8D5DD-3AEC-485A-BBA9-F5E9BE828A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08660B1-D27E-4A88-B362-7135578DE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F7BD4391-27AD-4791-970B-EA1D0D667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BC240F2-D280-4DBA-972C-D81F26FBD653}"/>
              </a:ext>
            </a:extLst>
          </p:cNvPr>
          <p:cNvSpPr>
            <a:spLocks noGrp="1"/>
          </p:cNvSpPr>
          <p:nvPr>
            <p:ph type="dt" sz="half" idx="10"/>
          </p:nvPr>
        </p:nvSpPr>
        <p:spPr/>
        <p:txBody>
          <a:bodyPr/>
          <a:lstStyle/>
          <a:p>
            <a:fld id="{9F2C45AF-2F5A-4987-A52E-45B7B49598AF}" type="datetimeFigureOut">
              <a:rPr kumimoji="1" lang="ja-JP" altLang="en-US" smtClean="0"/>
              <a:t>2023/10/21</a:t>
            </a:fld>
            <a:endParaRPr kumimoji="1" lang="ja-JP" altLang="en-US" dirty="0"/>
          </a:p>
        </p:txBody>
      </p:sp>
      <p:sp>
        <p:nvSpPr>
          <p:cNvPr id="6" name="フッター プレースホルダー 5">
            <a:extLst>
              <a:ext uri="{FF2B5EF4-FFF2-40B4-BE49-F238E27FC236}">
                <a16:creationId xmlns:a16="http://schemas.microsoft.com/office/drawing/2014/main" id="{3361A274-72F3-4F19-B4B5-30DF553348C8}"/>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D0A5E3C1-A04C-4349-A4DB-5169997885FD}"/>
              </a:ext>
            </a:extLst>
          </p:cNvPr>
          <p:cNvSpPr>
            <a:spLocks noGrp="1"/>
          </p:cNvSpPr>
          <p:nvPr>
            <p:ph type="sldNum" sz="quarter" idx="12"/>
          </p:nvPr>
        </p:nvSpPr>
        <p:spPr/>
        <p:txBody>
          <a:body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405729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9C311F5-152A-4537-831C-4FD58F270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77BB83-F607-4CEA-AD6E-EBA43C38C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80F0E2-09BF-41C9-AD7F-1A7D383CB0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C45AF-2F5A-4987-A52E-45B7B49598AF}" type="datetimeFigureOut">
              <a:rPr kumimoji="1" lang="ja-JP" altLang="en-US" smtClean="0"/>
              <a:t>2023/10/21</a:t>
            </a:fld>
            <a:endParaRPr kumimoji="1" lang="ja-JP" altLang="en-US" dirty="0"/>
          </a:p>
        </p:txBody>
      </p:sp>
      <p:sp>
        <p:nvSpPr>
          <p:cNvPr id="5" name="フッター プレースホルダー 4">
            <a:extLst>
              <a:ext uri="{FF2B5EF4-FFF2-40B4-BE49-F238E27FC236}">
                <a16:creationId xmlns:a16="http://schemas.microsoft.com/office/drawing/2014/main" id="{2F03DD7C-80A4-4ABD-9525-48076374B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a:extLst>
              <a:ext uri="{FF2B5EF4-FFF2-40B4-BE49-F238E27FC236}">
                <a16:creationId xmlns:a16="http://schemas.microsoft.com/office/drawing/2014/main" id="{CB720DCE-DF7D-406C-AB56-E3C0FF316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97284-83D3-4320-9F9C-E8949B3ED8D5}" type="slidenum">
              <a:rPr kumimoji="1" lang="ja-JP" altLang="en-US" smtClean="0"/>
              <a:t>‹#›</a:t>
            </a:fld>
            <a:endParaRPr kumimoji="1" lang="ja-JP" altLang="en-US" dirty="0"/>
          </a:p>
        </p:txBody>
      </p:sp>
    </p:spTree>
    <p:extLst>
      <p:ext uri="{BB962C8B-B14F-4D97-AF65-F5344CB8AC3E}">
        <p14:creationId xmlns:p14="http://schemas.microsoft.com/office/powerpoint/2010/main" val="557576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EC01B-ABDF-4ADC-AFAB-79574FD11D5E}"/>
              </a:ext>
            </a:extLst>
          </p:cNvPr>
          <p:cNvSpPr>
            <a:spLocks noGrp="1"/>
          </p:cNvSpPr>
          <p:nvPr>
            <p:ph type="ctrTitle"/>
          </p:nvPr>
        </p:nvSpPr>
        <p:spPr>
          <a:xfrm>
            <a:off x="1524000" y="865240"/>
            <a:ext cx="9144000" cy="1042218"/>
          </a:xfrm>
        </p:spPr>
        <p:txBody>
          <a:bodyPr anchor="t" anchorCtr="1">
            <a:normAutofit fontScale="90000"/>
          </a:bodyPr>
          <a:lstStyle/>
          <a:p>
            <a:r>
              <a:rPr lang="ja-JP" altLang="en-US" sz="3600" b="1" dirty="0">
                <a:solidFill>
                  <a:prstClr val="black"/>
                </a:solidFill>
                <a:latin typeface="游ゴシック" panose="020B0400000000000000" pitchFamily="50" charset="-128"/>
                <a:ea typeface="游ゴシック" panose="020B0400000000000000" pitchFamily="50" charset="-128"/>
              </a:rPr>
              <a:t>古代史料とアイヌ語</a:t>
            </a:r>
            <a:br>
              <a:rPr lang="en-US" altLang="ja-JP" sz="3200" b="1" dirty="0">
                <a:solidFill>
                  <a:prstClr val="black"/>
                </a:solidFill>
                <a:latin typeface="游ゴシック" panose="020B0400000000000000" pitchFamily="50" charset="-128"/>
                <a:ea typeface="游ゴシック" panose="020B0400000000000000" pitchFamily="50" charset="-128"/>
              </a:rPr>
            </a:br>
            <a:r>
              <a:rPr lang="en-US" altLang="ja-JP" sz="2400" b="1" dirty="0">
                <a:solidFill>
                  <a:prstClr val="black"/>
                </a:solidFill>
                <a:latin typeface="游ゴシック" panose="020B0400000000000000" pitchFamily="50" charset="-128"/>
                <a:ea typeface="游ゴシック" panose="020B0400000000000000" pitchFamily="50" charset="-128"/>
              </a:rPr>
              <a:t>『</a:t>
            </a:r>
            <a:r>
              <a:rPr lang="ja-JP" altLang="en-US" sz="2400" b="1" dirty="0">
                <a:solidFill>
                  <a:prstClr val="black"/>
                </a:solidFill>
                <a:latin typeface="游ゴシック" panose="020B0400000000000000" pitchFamily="50" charset="-128"/>
                <a:ea typeface="游ゴシック" panose="020B0400000000000000" pitchFamily="50" charset="-128"/>
              </a:rPr>
              <a:t>古事記</a:t>
            </a:r>
            <a:r>
              <a:rPr lang="en-US" altLang="ja-JP" sz="2400" b="1" dirty="0">
                <a:solidFill>
                  <a:prstClr val="black"/>
                </a:solidFill>
                <a:latin typeface="游ゴシック" panose="020B0400000000000000" pitchFamily="50" charset="-128"/>
                <a:ea typeface="游ゴシック" panose="020B0400000000000000" pitchFamily="50" charset="-128"/>
              </a:rPr>
              <a:t>』『</a:t>
            </a:r>
            <a:r>
              <a:rPr lang="ja-JP" altLang="en-US" sz="2400" b="1" dirty="0">
                <a:solidFill>
                  <a:prstClr val="black"/>
                </a:solidFill>
                <a:latin typeface="游ゴシック" panose="020B0400000000000000" pitchFamily="50" charset="-128"/>
                <a:ea typeface="游ゴシック" panose="020B0400000000000000" pitchFamily="50" charset="-128"/>
              </a:rPr>
              <a:t>日本書紀</a:t>
            </a:r>
            <a:r>
              <a:rPr lang="en-US" altLang="ja-JP" sz="2400" b="1" dirty="0">
                <a:solidFill>
                  <a:prstClr val="black"/>
                </a:solidFill>
                <a:latin typeface="游ゴシック" panose="020B0400000000000000" pitchFamily="50" charset="-128"/>
                <a:ea typeface="游ゴシック" panose="020B0400000000000000" pitchFamily="50" charset="-128"/>
              </a:rPr>
              <a:t>』『</a:t>
            </a:r>
            <a:r>
              <a:rPr lang="ja-JP" altLang="en-US" sz="2400" b="1" dirty="0">
                <a:solidFill>
                  <a:prstClr val="black"/>
                </a:solidFill>
                <a:latin typeface="游ゴシック" panose="020B0400000000000000" pitchFamily="50" charset="-128"/>
                <a:ea typeface="游ゴシック" panose="020B0400000000000000" pitchFamily="50" charset="-128"/>
              </a:rPr>
              <a:t>諸国風土記</a:t>
            </a:r>
            <a:r>
              <a:rPr lang="en-US" altLang="ja-JP" sz="2400" b="1" dirty="0">
                <a:solidFill>
                  <a:prstClr val="black"/>
                </a:solidFill>
                <a:latin typeface="游ゴシック" panose="020B0400000000000000" pitchFamily="50" charset="-128"/>
                <a:ea typeface="游ゴシック" panose="020B0400000000000000" pitchFamily="50" charset="-128"/>
              </a:rPr>
              <a:t>』『</a:t>
            </a:r>
            <a:r>
              <a:rPr lang="ja-JP" altLang="en-US" sz="2400" b="1" dirty="0">
                <a:solidFill>
                  <a:prstClr val="black"/>
                </a:solidFill>
                <a:latin typeface="游ゴシック" panose="020B0400000000000000" pitchFamily="50" charset="-128"/>
                <a:ea typeface="游ゴシック" panose="020B0400000000000000" pitchFamily="50" charset="-128"/>
              </a:rPr>
              <a:t>万葉集</a:t>
            </a:r>
            <a:r>
              <a:rPr lang="en-US" altLang="ja-JP" sz="2400" b="1" dirty="0">
                <a:solidFill>
                  <a:prstClr val="black"/>
                </a:solidFill>
                <a:latin typeface="游ゴシック" panose="020B0400000000000000" pitchFamily="50" charset="-128"/>
                <a:ea typeface="游ゴシック" panose="020B0400000000000000" pitchFamily="50" charset="-128"/>
              </a:rPr>
              <a:t>』</a:t>
            </a:r>
            <a:r>
              <a:rPr lang="ja-JP" altLang="en-US" sz="2400" b="1" dirty="0">
                <a:solidFill>
                  <a:prstClr val="black"/>
                </a:solidFill>
                <a:latin typeface="游ゴシック" panose="020B0400000000000000" pitchFamily="50" charset="-128"/>
                <a:ea typeface="游ゴシック" panose="020B0400000000000000" pitchFamily="50" charset="-128"/>
              </a:rPr>
              <a:t>など</a:t>
            </a:r>
            <a:br>
              <a:rPr lang="en-US" altLang="ja-JP" sz="3600" b="1" dirty="0"/>
            </a:br>
            <a:endParaRPr kumimoji="1" lang="ja-JP" altLang="en-US" sz="3600" b="1" dirty="0">
              <a:latin typeface="+mn-ea"/>
              <a:ea typeface="+mn-ea"/>
            </a:endParaRPr>
          </a:p>
        </p:txBody>
      </p:sp>
      <p:sp>
        <p:nvSpPr>
          <p:cNvPr id="3" name="字幕 2">
            <a:extLst>
              <a:ext uri="{FF2B5EF4-FFF2-40B4-BE49-F238E27FC236}">
                <a16:creationId xmlns:a16="http://schemas.microsoft.com/office/drawing/2014/main" id="{1D307D4C-9CBF-4AB0-AAD5-DEE79D242910}"/>
              </a:ext>
            </a:extLst>
          </p:cNvPr>
          <p:cNvSpPr>
            <a:spLocks noGrp="1"/>
          </p:cNvSpPr>
          <p:nvPr>
            <p:ph type="subTitle" idx="1"/>
          </p:nvPr>
        </p:nvSpPr>
        <p:spPr>
          <a:xfrm>
            <a:off x="1524000" y="2212258"/>
            <a:ext cx="9144000" cy="3045542"/>
          </a:xfrm>
        </p:spPr>
        <p:txBody>
          <a:bodyPr>
            <a:normAutofit/>
          </a:bodyPr>
          <a:lstStyle/>
          <a:p>
            <a:endParaRPr kumimoji="1" lang="en-US" altLang="ja-JP" b="1" dirty="0"/>
          </a:p>
          <a:p>
            <a:r>
              <a:rPr kumimoji="1" lang="ja-JP" altLang="en-US" b="1" dirty="0"/>
              <a:t>天地開闢～神武天皇即位まで：神代</a:t>
            </a:r>
            <a:endParaRPr kumimoji="1" lang="en-US" altLang="ja-JP" b="1" dirty="0"/>
          </a:p>
          <a:p>
            <a:r>
              <a:rPr kumimoji="1" lang="ja-JP" altLang="en-US" b="1" dirty="0"/>
              <a:t>神武</a:t>
            </a:r>
            <a:r>
              <a:rPr lang="ja-JP" altLang="en-US" b="1" dirty="0"/>
              <a:t>天皇即位～＊</a:t>
            </a:r>
            <a:r>
              <a:rPr kumimoji="1" lang="ja-JP" altLang="en-US" b="1" dirty="0"/>
              <a:t>大化の改新頃（飛鳥時代中期）：上古</a:t>
            </a:r>
            <a:endParaRPr kumimoji="1" lang="en-US" altLang="ja-JP" b="1" dirty="0"/>
          </a:p>
          <a:p>
            <a:r>
              <a:rPr kumimoji="1" lang="ja-JP" altLang="en-US" b="1" dirty="0"/>
              <a:t>その後～平安時代後期：中古</a:t>
            </a:r>
            <a:endParaRPr kumimoji="1" lang="en-US" altLang="ja-JP" b="1" dirty="0"/>
          </a:p>
          <a:p>
            <a:endParaRPr kumimoji="1" lang="en-US" altLang="ja-JP" b="1" dirty="0"/>
          </a:p>
          <a:p>
            <a:r>
              <a:rPr kumimoji="1" lang="ja-JP" altLang="en-US" b="1" dirty="0"/>
              <a:t>＊乙巳の変：</a:t>
            </a:r>
            <a:r>
              <a:rPr kumimoji="1" lang="en-US" altLang="ja-JP" b="1" dirty="0"/>
              <a:t>2025</a:t>
            </a:r>
            <a:r>
              <a:rPr kumimoji="1" lang="ja-JP" altLang="en-US" b="1" dirty="0" err="1"/>
              <a:t>が乙巳</a:t>
            </a:r>
            <a:r>
              <a:rPr kumimoji="1" lang="ja-JP" altLang="en-US" b="1" dirty="0"/>
              <a:t>　世の中大化けの必要あり</a:t>
            </a:r>
          </a:p>
        </p:txBody>
      </p:sp>
    </p:spTree>
    <p:extLst>
      <p:ext uri="{BB962C8B-B14F-4D97-AF65-F5344CB8AC3E}">
        <p14:creationId xmlns:p14="http://schemas.microsoft.com/office/powerpoint/2010/main" val="4169488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CE1BF30-762A-4494-A5AA-910F665FBF18}"/>
              </a:ext>
            </a:extLst>
          </p:cNvPr>
          <p:cNvSpPr txBox="1"/>
          <p:nvPr/>
        </p:nvSpPr>
        <p:spPr>
          <a:xfrm>
            <a:off x="1118740" y="1041992"/>
            <a:ext cx="9398442" cy="5262979"/>
          </a:xfrm>
          <a:prstGeom prst="rect">
            <a:avLst/>
          </a:prstGeom>
          <a:noFill/>
        </p:spPr>
        <p:txBody>
          <a:bodyPr wrap="square" rtlCol="0">
            <a:spAutoFit/>
          </a:bodyPr>
          <a:lstStyle/>
          <a:p>
            <a:r>
              <a:rPr lang="ja-JP" altLang="en-US" sz="2400" dirty="0"/>
              <a:t>この後、彼女らは</a:t>
            </a:r>
            <a:r>
              <a:rPr lang="en-US" altLang="ja-JP" sz="2400" b="1" dirty="0"/>
              <a:t>turep(</a:t>
            </a:r>
            <a:r>
              <a:rPr lang="ja-JP" altLang="en-US" sz="2400" b="1" dirty="0"/>
              <a:t>オホウバユリ</a:t>
            </a:r>
            <a:r>
              <a:rPr lang="en-US" altLang="ja-JP" sz="2400" b="1" dirty="0"/>
              <a:t>)</a:t>
            </a:r>
            <a:r>
              <a:rPr lang="ja-JP" altLang="en-US" sz="2400" dirty="0"/>
              <a:t>と</a:t>
            </a:r>
            <a:r>
              <a:rPr lang="en-US" altLang="ja-JP" sz="2400" b="1" dirty="0"/>
              <a:t>kito(</a:t>
            </a:r>
            <a:r>
              <a:rPr lang="ja-JP" altLang="en-US" sz="2400" b="1" dirty="0"/>
              <a:t>行者ニンニク</a:t>
            </a:r>
            <a:r>
              <a:rPr lang="en-US" altLang="ja-JP" sz="2400" b="1" dirty="0"/>
              <a:t>)</a:t>
            </a:r>
            <a:r>
              <a:rPr lang="ja-JP" altLang="en-US" sz="2400" dirty="0"/>
              <a:t>の頭領（精霊）である、と自己紹介して去る；この酋長はこういう夢を見たと語った。かくして、これらの植物が食用可能であることをアイヌは知った、という食物起源の説話である。</a:t>
            </a:r>
            <a:endParaRPr lang="en-US" altLang="ja-JP" sz="2400" dirty="0"/>
          </a:p>
          <a:p>
            <a:endParaRPr lang="en-US" altLang="ja-JP" sz="2400" dirty="0"/>
          </a:p>
          <a:p>
            <a:r>
              <a:rPr lang="ja-JP" altLang="en-US" sz="2400" dirty="0"/>
              <a:t>さて、ここでオホウバユリの</a:t>
            </a:r>
            <a:r>
              <a:rPr lang="en-US" altLang="ja-JP" sz="2400" dirty="0"/>
              <a:t>turep</a:t>
            </a:r>
            <a:r>
              <a:rPr lang="ja-JP" altLang="en-US" sz="2400" dirty="0"/>
              <a:t>が「</a:t>
            </a:r>
            <a:r>
              <a:rPr lang="ja-JP" altLang="en-US" sz="2400" b="1" dirty="0"/>
              <a:t>二名</a:t>
            </a:r>
            <a:r>
              <a:rPr lang="ja-JP" altLang="en-US" sz="2400" dirty="0"/>
              <a:t>」の</a:t>
            </a:r>
            <a:r>
              <a:rPr lang="en-US" altLang="ja-JP" sz="2400" dirty="0"/>
              <a:t>ture</a:t>
            </a:r>
            <a:r>
              <a:rPr lang="ja-JP" altLang="en-US" sz="2400" dirty="0"/>
              <a:t>と音が酷似していること、行者ニンニクの</a:t>
            </a:r>
            <a:r>
              <a:rPr lang="en-US" altLang="ja-JP" sz="2400" dirty="0"/>
              <a:t>kito</a:t>
            </a:r>
            <a:r>
              <a:rPr lang="ja-JP" altLang="en-US" sz="2400" dirty="0"/>
              <a:t>が</a:t>
            </a:r>
            <a:r>
              <a:rPr lang="ja-JP" altLang="en-US" sz="2400" b="1" dirty="0"/>
              <a:t>大宜都比売</a:t>
            </a:r>
            <a:r>
              <a:rPr lang="ja-JP" altLang="en-US" sz="2400" dirty="0"/>
              <a:t>とか</a:t>
            </a:r>
            <a:r>
              <a:rPr lang="ja-JP" altLang="en-US" sz="2400" b="1" dirty="0"/>
              <a:t>大気都比売神</a:t>
            </a:r>
            <a:r>
              <a:rPr lang="ja-JP" altLang="en-US" sz="2400" dirty="0"/>
              <a:t>の「気都」部分と通じているかに思えることを指摘しておく。</a:t>
            </a:r>
            <a:endParaRPr lang="en-US" altLang="ja-JP" sz="2400" dirty="0"/>
          </a:p>
          <a:p>
            <a:endParaRPr lang="en-US" altLang="ja-JP" sz="2400" dirty="0"/>
          </a:p>
          <a:p>
            <a:r>
              <a:rPr lang="ja-JP" altLang="en-US" sz="2400" dirty="0"/>
              <a:t>つまり</a:t>
            </a:r>
            <a:r>
              <a:rPr lang="ja-JP" altLang="en-US" sz="2400" b="1" dirty="0"/>
              <a:t>古事記に書かれた地名、伊</a:t>
            </a:r>
            <a:r>
              <a:rPr lang="ja-JP" altLang="ja-JP" sz="2400" b="1" dirty="0"/>
              <a:t>豫</a:t>
            </a:r>
            <a:r>
              <a:rPr lang="ja-JP" altLang="en-US" sz="2400" b="1" dirty="0"/>
              <a:t>之二名島、を日本語だけで理解するのではなく、原点にアイヌ語伝承があったのではないか（アイヌ語地名の和訳）または同根、その伝承は更には国際的な広がりを持つハイヌベレ伝承（次ページ）と通底していると考えると理解の幅が広がる。</a:t>
            </a:r>
            <a:endParaRPr lang="en-US" altLang="ja-JP" sz="2400" b="1" dirty="0"/>
          </a:p>
        </p:txBody>
      </p:sp>
    </p:spTree>
    <p:extLst>
      <p:ext uri="{BB962C8B-B14F-4D97-AF65-F5344CB8AC3E}">
        <p14:creationId xmlns:p14="http://schemas.microsoft.com/office/powerpoint/2010/main" val="304053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9E84E6-3C03-4FB0-B774-5AE26227DAFE}"/>
              </a:ext>
            </a:extLst>
          </p:cNvPr>
          <p:cNvSpPr>
            <a:spLocks noGrp="1"/>
          </p:cNvSpPr>
          <p:nvPr>
            <p:ph type="title"/>
          </p:nvPr>
        </p:nvSpPr>
        <p:spPr>
          <a:xfrm>
            <a:off x="838200" y="428735"/>
            <a:ext cx="10515600" cy="1325563"/>
          </a:xfrm>
          <a:ln w="28575">
            <a:solidFill>
              <a:schemeClr val="tx1"/>
            </a:solidFill>
          </a:ln>
        </p:spPr>
        <p:txBody>
          <a:bodyPr>
            <a:normAutofit/>
          </a:bodyPr>
          <a:lstStyle/>
          <a:p>
            <a:pPr algn="ctr"/>
            <a:r>
              <a:rPr lang="ja-JP" altLang="en-US" b="1" dirty="0">
                <a:latin typeface="+mn-ea"/>
                <a:ea typeface="+mn-ea"/>
              </a:rPr>
              <a:t>ハイヌウェレ</a:t>
            </a:r>
            <a:br>
              <a:rPr lang="en-US" altLang="ja-JP" b="1" dirty="0">
                <a:latin typeface="+mn-ea"/>
                <a:ea typeface="+mn-ea"/>
              </a:rPr>
            </a:br>
            <a:r>
              <a:rPr lang="ja-JP" altLang="en-US" sz="2700" b="1" dirty="0">
                <a:latin typeface="+mn-ea"/>
                <a:ea typeface="+mn-ea"/>
              </a:rPr>
              <a:t>インドネシア　セラム島ヴェマーレ族の神話で豊穣の女神</a:t>
            </a:r>
            <a:endParaRPr kumimoji="1" lang="ja-JP" altLang="en-US" sz="2700" b="1" dirty="0">
              <a:latin typeface="+mn-ea"/>
              <a:ea typeface="+mn-ea"/>
            </a:endParaRPr>
          </a:p>
        </p:txBody>
      </p:sp>
      <p:sp>
        <p:nvSpPr>
          <p:cNvPr id="3" name="コンテンツ プレースホルダー 2">
            <a:extLst>
              <a:ext uri="{FF2B5EF4-FFF2-40B4-BE49-F238E27FC236}">
                <a16:creationId xmlns:a16="http://schemas.microsoft.com/office/drawing/2014/main" id="{F4840E67-70FE-46E0-8322-AF940BE7644D}"/>
              </a:ext>
            </a:extLst>
          </p:cNvPr>
          <p:cNvSpPr>
            <a:spLocks noGrp="1"/>
          </p:cNvSpPr>
          <p:nvPr>
            <p:ph idx="1"/>
          </p:nvPr>
        </p:nvSpPr>
        <p:spPr>
          <a:xfrm>
            <a:off x="838200" y="1889235"/>
            <a:ext cx="10803194" cy="4177268"/>
          </a:xfrm>
        </p:spPr>
        <p:txBody>
          <a:bodyPr>
            <a:normAutofit fontScale="92500"/>
          </a:bodyPr>
          <a:lstStyle/>
          <a:p>
            <a:pPr>
              <a:spcBef>
                <a:spcPts val="600"/>
              </a:spcBef>
            </a:pPr>
            <a:r>
              <a:rPr kumimoji="1" lang="ja-JP" altLang="en-US" sz="2000" b="1" dirty="0">
                <a:solidFill>
                  <a:srgbClr val="FF0000"/>
                </a:solidFill>
              </a:rPr>
              <a:t>食物を排便する、殺される、埋められた死体から種々の物が生じる。</a:t>
            </a:r>
            <a:endParaRPr kumimoji="1" lang="en-US" altLang="ja-JP" sz="2000" b="1" dirty="0">
              <a:solidFill>
                <a:srgbClr val="FF0000"/>
              </a:solidFill>
            </a:endParaRPr>
          </a:p>
          <a:p>
            <a:pPr>
              <a:spcBef>
                <a:spcPts val="600"/>
              </a:spcBef>
            </a:pPr>
            <a:endParaRPr kumimoji="1" lang="en-US" altLang="ja-JP" sz="2000" b="1" dirty="0">
              <a:solidFill>
                <a:srgbClr val="FF0000"/>
              </a:solidFill>
            </a:endParaRPr>
          </a:p>
          <a:p>
            <a:pPr>
              <a:spcBef>
                <a:spcPts val="600"/>
              </a:spcBef>
            </a:pPr>
            <a:r>
              <a:rPr kumimoji="1" lang="ja-JP" altLang="en-US" sz="2000" b="1" dirty="0"/>
              <a:t>既述のように：スサノオによって殺された大気都比売、</a:t>
            </a:r>
            <a:r>
              <a:rPr lang="ja-JP" altLang="en-US" sz="2000" b="1" dirty="0"/>
              <a:t>頭から蚕が生まれ、目から稲が生まれ、耳から粟が生まれ、鼻から小豆が生まれ、陰部から麦が生まれ、尻から大豆が生まれた。</a:t>
            </a:r>
            <a:endParaRPr lang="en-US" altLang="ja-JP" sz="2000" b="1" dirty="0"/>
          </a:p>
          <a:p>
            <a:pPr>
              <a:spcBef>
                <a:spcPts val="600"/>
              </a:spcBef>
            </a:pPr>
            <a:endParaRPr lang="en-US" altLang="ja-JP" sz="2000" b="1" dirty="0"/>
          </a:p>
          <a:p>
            <a:pPr>
              <a:spcBef>
                <a:spcPts val="600"/>
              </a:spcBef>
            </a:pPr>
            <a:r>
              <a:rPr lang="ja-JP" altLang="en-US" sz="2000" b="1" dirty="0"/>
              <a:t>同様の話が世界中にある。</a:t>
            </a:r>
            <a:r>
              <a:rPr kumimoji="1" lang="ja-JP" altLang="en-US" sz="2000" b="1" dirty="0"/>
              <a:t>インド、メソポタミア、北欧、ポリネシア、アステカ、ハワイ、イヌイット（エスキモー）、インカ、パラオ、モンゴル、中国プーラン族、アイヌ</a:t>
            </a:r>
            <a:r>
              <a:rPr lang="ja-JP" altLang="en-US" sz="2000" b="1" dirty="0"/>
              <a:t>　（ピクシブ百科事典）</a:t>
            </a:r>
            <a:endParaRPr lang="en-US" altLang="ja-JP" sz="2000" b="1" dirty="0"/>
          </a:p>
          <a:p>
            <a:pPr>
              <a:spcBef>
                <a:spcPts val="600"/>
              </a:spcBef>
            </a:pPr>
            <a:endParaRPr kumimoji="1" lang="en-US" altLang="ja-JP" sz="2000" b="1" dirty="0"/>
          </a:p>
          <a:p>
            <a:pPr>
              <a:spcBef>
                <a:spcPts val="600"/>
              </a:spcBef>
            </a:pPr>
            <a:r>
              <a:rPr kumimoji="1" lang="ja-JP" altLang="en-US" sz="2000" b="1" dirty="0"/>
              <a:t>他に「ワニ（シャチ）」にまつわる伝承も黒竜江・樺太～カナダ北西岸の環北太平洋に見られるものと共通点の多いことを指摘している。参考：</a:t>
            </a:r>
            <a:r>
              <a:rPr lang="ja-JP" altLang="ja-JP" sz="2000" b="1" dirty="0">
                <a:latin typeface="Arial" panose="020B0604020202020204" pitchFamily="34" charset="0"/>
                <a:ea typeface="ＭＳ Ｐゴシック" panose="020B0600070205080204" pitchFamily="50" charset="-128"/>
              </a:rPr>
              <a:t>萩原眞子著『北方諸民族の世界観』</a:t>
            </a:r>
            <a:endParaRPr lang="en-US" altLang="ja-JP" sz="2000" b="1" dirty="0">
              <a:latin typeface="Arial" panose="020B0604020202020204" pitchFamily="34" charset="0"/>
              <a:ea typeface="ＭＳ Ｐゴシック" panose="020B0600070205080204" pitchFamily="50" charset="-128"/>
            </a:endParaRPr>
          </a:p>
          <a:p>
            <a:pPr marL="0" indent="0">
              <a:spcBef>
                <a:spcPts val="600"/>
              </a:spcBef>
              <a:buNone/>
            </a:pPr>
            <a:r>
              <a:rPr lang="ja-JP" altLang="ja-JP" sz="2000" b="1" dirty="0">
                <a:latin typeface="Arial" panose="020B0604020202020204" pitchFamily="34" charset="0"/>
                <a:ea typeface="ＭＳ Ｐゴシック" panose="020B0600070205080204" pitchFamily="50" charset="-128"/>
              </a:rPr>
              <a:t>　</a:t>
            </a:r>
            <a:endParaRPr lang="ja-JP" altLang="en-US" sz="2000" b="1" dirty="0"/>
          </a:p>
          <a:p>
            <a:r>
              <a:rPr lang="en-US" altLang="ja-JP" sz="2000" b="1" dirty="0"/>
              <a:t>『</a:t>
            </a:r>
            <a:r>
              <a:rPr lang="ja-JP" altLang="en-US" sz="2000" b="1" dirty="0"/>
              <a:t>古事記</a:t>
            </a:r>
            <a:r>
              <a:rPr lang="en-US" altLang="ja-JP" sz="2000" b="1" dirty="0"/>
              <a:t>』</a:t>
            </a:r>
            <a:r>
              <a:rPr lang="ja-JP" altLang="en-US" sz="2000" b="1" dirty="0"/>
              <a:t>などに収録の伝承に世界的な広がりを持つものが見られることは重大で興味深い。</a:t>
            </a:r>
            <a:endParaRPr lang="en-US" altLang="ja-JP" sz="2000" b="1" dirty="0"/>
          </a:p>
          <a:p>
            <a:endParaRPr kumimoji="1" lang="en-US" altLang="ja-JP" sz="2000" b="1" dirty="0"/>
          </a:p>
          <a:p>
            <a:pPr marL="0" indent="0">
              <a:buNone/>
            </a:pPr>
            <a:endParaRPr kumimoji="1" lang="en-US" altLang="ja-JP" sz="2000" b="1" dirty="0"/>
          </a:p>
          <a:p>
            <a:endParaRPr kumimoji="1" lang="en-US" altLang="ja-JP" sz="2000" b="1" dirty="0"/>
          </a:p>
          <a:p>
            <a:endParaRPr kumimoji="1" lang="en-US" altLang="ja-JP" sz="2000" b="1" dirty="0"/>
          </a:p>
          <a:p>
            <a:endParaRPr kumimoji="1" lang="ja-JP" altLang="en-US" sz="2000" b="1" dirty="0"/>
          </a:p>
        </p:txBody>
      </p:sp>
      <p:sp>
        <p:nvSpPr>
          <p:cNvPr id="4" name="Rectangle 1">
            <a:extLst>
              <a:ext uri="{FF2B5EF4-FFF2-40B4-BE49-F238E27FC236}">
                <a16:creationId xmlns:a16="http://schemas.microsoft.com/office/drawing/2014/main" id="{F68DF32D-E239-4563-9B31-54F3E14BD720}"/>
              </a:ext>
            </a:extLst>
          </p:cNvPr>
          <p:cNvSpPr>
            <a:spLocks noChangeArrowheads="1"/>
          </p:cNvSpPr>
          <p:nvPr/>
        </p:nvSpPr>
        <p:spPr bwMode="auto">
          <a:xfrm>
            <a:off x="5740842" y="-343044"/>
            <a:ext cx="120011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pPr>
            <a:endParaRPr kumimoji="1" lang="en-US" altLang="ja-JP" sz="1800" b="1"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4718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C3C8CC-57E3-44E9-897B-93937F83B1AA}"/>
              </a:ext>
            </a:extLst>
          </p:cNvPr>
          <p:cNvSpPr>
            <a:spLocks noGrp="1"/>
          </p:cNvSpPr>
          <p:nvPr>
            <p:ph type="title"/>
          </p:nvPr>
        </p:nvSpPr>
        <p:spPr>
          <a:xfrm>
            <a:off x="3720774" y="206680"/>
            <a:ext cx="3256223" cy="620038"/>
          </a:xfrm>
          <a:noFill/>
          <a:ln w="28575">
            <a:solidFill>
              <a:schemeClr val="tx1"/>
            </a:solidFill>
          </a:ln>
        </p:spPr>
        <p:txBody>
          <a:bodyPr anchor="ctr" anchorCtr="1">
            <a:normAutofit fontScale="90000"/>
          </a:bodyPr>
          <a:lstStyle/>
          <a:p>
            <a:pPr algn="ctr"/>
            <a:r>
              <a:rPr kumimoji="1" lang="ja-JP" altLang="en-US" b="1" dirty="0">
                <a:latin typeface="+mn-ea"/>
                <a:ea typeface="+mn-ea"/>
              </a:rPr>
              <a:t>アイヌ語の辞典</a:t>
            </a:r>
            <a:r>
              <a:rPr kumimoji="1" lang="en-US" altLang="ja-JP" dirty="0"/>
              <a:t>	</a:t>
            </a:r>
            <a:endParaRPr kumimoji="1" lang="ja-JP" altLang="en-US" dirty="0"/>
          </a:p>
        </p:txBody>
      </p:sp>
      <p:pic>
        <p:nvPicPr>
          <p:cNvPr id="6" name="図プレースホルダー 5">
            <a:extLst>
              <a:ext uri="{FF2B5EF4-FFF2-40B4-BE49-F238E27FC236}">
                <a16:creationId xmlns:a16="http://schemas.microsoft.com/office/drawing/2014/main" id="{E64458E7-35C2-42F7-B7B0-4FC8759BDF9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313" r="19313"/>
          <a:stretch>
            <a:fillRect/>
          </a:stretch>
        </p:blipFill>
        <p:spPr>
          <a:xfrm>
            <a:off x="5180012" y="1034462"/>
            <a:ext cx="6172200" cy="4873625"/>
          </a:xfrm>
        </p:spPr>
      </p:pic>
      <p:sp>
        <p:nvSpPr>
          <p:cNvPr id="4" name="テキスト プレースホルダー 3">
            <a:extLst>
              <a:ext uri="{FF2B5EF4-FFF2-40B4-BE49-F238E27FC236}">
                <a16:creationId xmlns:a16="http://schemas.microsoft.com/office/drawing/2014/main" id="{D603FF65-77CD-468F-B899-01F33ADCBC40}"/>
              </a:ext>
            </a:extLst>
          </p:cNvPr>
          <p:cNvSpPr>
            <a:spLocks noGrp="1"/>
          </p:cNvSpPr>
          <p:nvPr>
            <p:ph type="body" sz="half" idx="2"/>
          </p:nvPr>
        </p:nvSpPr>
        <p:spPr>
          <a:xfrm>
            <a:off x="839788" y="2057400"/>
            <a:ext cx="3932237" cy="2827751"/>
          </a:xfrm>
        </p:spPr>
        <p:txBody>
          <a:bodyPr/>
          <a:lstStyle/>
          <a:p>
            <a:r>
              <a:rPr kumimoji="1" lang="ja-JP" altLang="en-US" sz="2400" dirty="0"/>
              <a:t>各種市販されていて勉強できる。</a:t>
            </a:r>
            <a:endParaRPr kumimoji="1" lang="en-US" altLang="ja-JP" sz="2400" dirty="0"/>
          </a:p>
          <a:p>
            <a:r>
              <a:rPr kumimoji="1" lang="ja-JP" altLang="en-US" sz="2400" dirty="0"/>
              <a:t>右の写真以外にも知里真志保著作集別巻の「分類アイヌ語辞典　植物・動物編」と「分類アイヌ語辞典　人間編」も力強い参考書だ。</a:t>
            </a:r>
            <a:endParaRPr kumimoji="1" lang="en-US" altLang="ja-JP" sz="2400" dirty="0"/>
          </a:p>
          <a:p>
            <a:endParaRPr kumimoji="1" lang="ja-JP" altLang="en-US" dirty="0"/>
          </a:p>
        </p:txBody>
      </p:sp>
    </p:spTree>
    <p:extLst>
      <p:ext uri="{BB962C8B-B14F-4D97-AF65-F5344CB8AC3E}">
        <p14:creationId xmlns:p14="http://schemas.microsoft.com/office/powerpoint/2010/main" val="21652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B7C9B-76E6-403D-8737-4CCD56F86EB2}"/>
              </a:ext>
            </a:extLst>
          </p:cNvPr>
          <p:cNvSpPr>
            <a:spLocks noGrp="1"/>
          </p:cNvSpPr>
          <p:nvPr>
            <p:ph type="title"/>
          </p:nvPr>
        </p:nvSpPr>
        <p:spPr>
          <a:xfrm>
            <a:off x="2002544" y="600814"/>
            <a:ext cx="2930699" cy="707721"/>
          </a:xfrm>
          <a:ln w="28575">
            <a:solidFill>
              <a:schemeClr val="tx1"/>
            </a:solidFill>
          </a:ln>
        </p:spPr>
        <p:txBody>
          <a:bodyPr anchor="ctr" anchorCtr="1"/>
          <a:lstStyle/>
          <a:p>
            <a:r>
              <a:rPr kumimoji="1" lang="ja-JP" altLang="en-US" b="1" dirty="0">
                <a:latin typeface="+mn-ea"/>
                <a:ea typeface="+mn-ea"/>
              </a:rPr>
              <a:t>アイヌ語地名</a:t>
            </a:r>
            <a:r>
              <a:rPr kumimoji="1" lang="en-US" altLang="ja-JP" dirty="0"/>
              <a:t>	</a:t>
            </a:r>
            <a:endParaRPr kumimoji="1" lang="ja-JP" altLang="en-US" dirty="0"/>
          </a:p>
        </p:txBody>
      </p:sp>
      <p:sp>
        <p:nvSpPr>
          <p:cNvPr id="4" name="テキスト プレースホルダー 3">
            <a:extLst>
              <a:ext uri="{FF2B5EF4-FFF2-40B4-BE49-F238E27FC236}">
                <a16:creationId xmlns:a16="http://schemas.microsoft.com/office/drawing/2014/main" id="{CC2E9017-6ECC-46E7-8072-C52012046086}"/>
              </a:ext>
            </a:extLst>
          </p:cNvPr>
          <p:cNvSpPr>
            <a:spLocks noGrp="1"/>
          </p:cNvSpPr>
          <p:nvPr>
            <p:ph type="body" sz="half" idx="2"/>
          </p:nvPr>
        </p:nvSpPr>
        <p:spPr>
          <a:xfrm>
            <a:off x="839788" y="2057400"/>
            <a:ext cx="5256212" cy="3811588"/>
          </a:xfrm>
        </p:spPr>
        <p:txBody>
          <a:bodyPr/>
          <a:lstStyle/>
          <a:p>
            <a:r>
              <a:rPr lang="ja-JP" altLang="en-US" sz="2400" dirty="0"/>
              <a:t>アイヌ語地名研究はアイヌである知里真志保氏のものは言うに及ばず</a:t>
            </a:r>
            <a:r>
              <a:rPr kumimoji="1" lang="ja-JP" altLang="en-US" sz="2400" dirty="0"/>
              <a:t>山田秀三氏のものが信頼できる。</a:t>
            </a:r>
            <a:endParaRPr kumimoji="1" lang="en-US" altLang="ja-JP" sz="2400" dirty="0"/>
          </a:p>
          <a:p>
            <a:r>
              <a:rPr lang="ja-JP" altLang="en-US" sz="2400" dirty="0"/>
              <a:t>何故なら実地踏査、現地</a:t>
            </a:r>
            <a:r>
              <a:rPr kumimoji="1" lang="ja-JP" altLang="en-US" sz="2400" dirty="0"/>
              <a:t>古老の話、アイヌ語文法の面</a:t>
            </a:r>
            <a:r>
              <a:rPr lang="ja-JP" altLang="en-US" sz="2400" dirty="0"/>
              <a:t>などを根拠・参考にしているから。</a:t>
            </a:r>
            <a:endParaRPr kumimoji="1" lang="en-US" altLang="ja-JP" sz="2400" dirty="0"/>
          </a:p>
          <a:p>
            <a:endParaRPr kumimoji="1" lang="ja-JP" altLang="en-US" dirty="0"/>
          </a:p>
        </p:txBody>
      </p:sp>
      <p:pic>
        <p:nvPicPr>
          <p:cNvPr id="5" name="図 4">
            <a:extLst>
              <a:ext uri="{FF2B5EF4-FFF2-40B4-BE49-F238E27FC236}">
                <a16:creationId xmlns:a16="http://schemas.microsoft.com/office/drawing/2014/main" id="{EF1C44F0-A6E6-4EF3-9EFE-76AB8B84F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779" y="600814"/>
            <a:ext cx="2743340" cy="5656371"/>
          </a:xfrm>
          <a:prstGeom prst="rect">
            <a:avLst/>
          </a:prstGeom>
        </p:spPr>
      </p:pic>
    </p:spTree>
    <p:extLst>
      <p:ext uri="{BB962C8B-B14F-4D97-AF65-F5344CB8AC3E}">
        <p14:creationId xmlns:p14="http://schemas.microsoft.com/office/powerpoint/2010/main" val="172617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2">
            <a:extLst>
              <a:ext uri="{FF2B5EF4-FFF2-40B4-BE49-F238E27FC236}">
                <a16:creationId xmlns:a16="http://schemas.microsoft.com/office/drawing/2014/main" id="{98F3706F-B304-4CC1-88A9-C8AD53D5BE9E}"/>
              </a:ext>
            </a:extLst>
          </p:cNvPr>
          <p:cNvGraphicFramePr>
            <a:graphicFrameLocks noGrp="1"/>
          </p:cNvGraphicFramePr>
          <p:nvPr>
            <p:extLst>
              <p:ext uri="{D42A27DB-BD31-4B8C-83A1-F6EECF244321}">
                <p14:modId xmlns:p14="http://schemas.microsoft.com/office/powerpoint/2010/main" val="3494333404"/>
              </p:ext>
            </p:extLst>
          </p:nvPr>
        </p:nvGraphicFramePr>
        <p:xfrm>
          <a:off x="1464836" y="2018788"/>
          <a:ext cx="9762833" cy="4572000"/>
        </p:xfrm>
        <a:graphic>
          <a:graphicData uri="http://schemas.openxmlformats.org/drawingml/2006/table">
            <a:tbl>
              <a:tblPr firstRow="1" bandRow="1">
                <a:tableStyleId>{5C22544A-7EE6-4342-B048-85BDC9FD1C3A}</a:tableStyleId>
              </a:tblPr>
              <a:tblGrid>
                <a:gridCol w="953899">
                  <a:extLst>
                    <a:ext uri="{9D8B030D-6E8A-4147-A177-3AD203B41FA5}">
                      <a16:colId xmlns:a16="http://schemas.microsoft.com/office/drawing/2014/main" val="1213208194"/>
                    </a:ext>
                  </a:extLst>
                </a:gridCol>
                <a:gridCol w="3106994">
                  <a:extLst>
                    <a:ext uri="{9D8B030D-6E8A-4147-A177-3AD203B41FA5}">
                      <a16:colId xmlns:a16="http://schemas.microsoft.com/office/drawing/2014/main" val="1620718087"/>
                    </a:ext>
                  </a:extLst>
                </a:gridCol>
                <a:gridCol w="5701940">
                  <a:extLst>
                    <a:ext uri="{9D8B030D-6E8A-4147-A177-3AD203B41FA5}">
                      <a16:colId xmlns:a16="http://schemas.microsoft.com/office/drawing/2014/main" val="3342374750"/>
                    </a:ext>
                  </a:extLst>
                </a:gridCol>
              </a:tblGrid>
              <a:tr h="362075">
                <a:tc>
                  <a:txBody>
                    <a:bodyPr/>
                    <a:lstStyle/>
                    <a:p>
                      <a:pPr algn="r"/>
                      <a:r>
                        <a:rPr kumimoji="1" lang="en-US" altLang="ja-JP" sz="2400" b="1" baseline="0" dirty="0">
                          <a:solidFill>
                            <a:schemeClr val="tx1"/>
                          </a:solidFill>
                        </a:rPr>
                        <a:t>1</a:t>
                      </a:r>
                      <a:endParaRPr kumimoji="1" lang="ja-JP" altLang="en-US" sz="2400" b="1" baseline="0" dirty="0">
                        <a:solidFill>
                          <a:schemeClr val="tx1"/>
                        </a:solidFill>
                      </a:endParaRPr>
                    </a:p>
                  </a:txBody>
                  <a:tcPr>
                    <a:solidFill>
                      <a:schemeClr val="bg2"/>
                    </a:solidFill>
                  </a:tcPr>
                </a:tc>
                <a:tc>
                  <a:txBody>
                    <a:bodyPr/>
                    <a:lstStyle/>
                    <a:p>
                      <a:r>
                        <a:rPr kumimoji="1" lang="en-US" altLang="ja-JP" sz="2400" b="1" baseline="0" dirty="0">
                          <a:solidFill>
                            <a:schemeClr val="tx1"/>
                          </a:solidFill>
                        </a:rPr>
                        <a:t>sine</a:t>
                      </a:r>
                      <a:endParaRPr kumimoji="1" lang="ja-JP" altLang="en-US" sz="2400" b="1" baseline="0" dirty="0">
                        <a:solidFill>
                          <a:schemeClr val="tx1"/>
                        </a:solidFill>
                      </a:endParaRPr>
                    </a:p>
                  </a:txBody>
                  <a:tcPr>
                    <a:solidFill>
                      <a:schemeClr val="bg2"/>
                    </a:solidFill>
                  </a:tcPr>
                </a:tc>
                <a:tc>
                  <a:txBody>
                    <a:bodyPr/>
                    <a:lstStyle/>
                    <a:p>
                      <a:endParaRPr kumimoji="1" lang="ja-JP" altLang="en-US" sz="2400" b="1" dirty="0"/>
                    </a:p>
                  </a:txBody>
                  <a:tcPr>
                    <a:solidFill>
                      <a:schemeClr val="bg2"/>
                    </a:solidFill>
                  </a:tcPr>
                </a:tc>
                <a:extLst>
                  <a:ext uri="{0D108BD9-81ED-4DB2-BD59-A6C34878D82A}">
                    <a16:rowId xmlns:a16="http://schemas.microsoft.com/office/drawing/2014/main" val="3414176032"/>
                  </a:ext>
                </a:extLst>
              </a:tr>
              <a:tr h="362075">
                <a:tc>
                  <a:txBody>
                    <a:bodyPr/>
                    <a:lstStyle/>
                    <a:p>
                      <a:pPr algn="r"/>
                      <a:r>
                        <a:rPr kumimoji="1" lang="en-US" altLang="ja-JP" sz="2400" b="1" dirty="0"/>
                        <a:t>2</a:t>
                      </a:r>
                      <a:endParaRPr kumimoji="1" lang="ja-JP" altLang="en-US" sz="2400" b="1" dirty="0"/>
                    </a:p>
                  </a:txBody>
                  <a:tcPr/>
                </a:tc>
                <a:tc>
                  <a:txBody>
                    <a:bodyPr/>
                    <a:lstStyle/>
                    <a:p>
                      <a:r>
                        <a:rPr kumimoji="1" lang="en-US" altLang="ja-JP" sz="2400" b="1" dirty="0"/>
                        <a:t>tu</a:t>
                      </a:r>
                      <a:endParaRPr kumimoji="1" lang="ja-JP" altLang="en-US" sz="2400" b="1" dirty="0"/>
                    </a:p>
                  </a:txBody>
                  <a:tcPr/>
                </a:tc>
                <a:tc>
                  <a:txBody>
                    <a:bodyPr/>
                    <a:lstStyle/>
                    <a:p>
                      <a:endParaRPr kumimoji="1" lang="ja-JP" altLang="en-US" sz="2400" b="1" dirty="0"/>
                    </a:p>
                  </a:txBody>
                  <a:tcPr/>
                </a:tc>
                <a:extLst>
                  <a:ext uri="{0D108BD9-81ED-4DB2-BD59-A6C34878D82A}">
                    <a16:rowId xmlns:a16="http://schemas.microsoft.com/office/drawing/2014/main" val="2728839578"/>
                  </a:ext>
                </a:extLst>
              </a:tr>
              <a:tr h="362075">
                <a:tc>
                  <a:txBody>
                    <a:bodyPr/>
                    <a:lstStyle/>
                    <a:p>
                      <a:pPr algn="r"/>
                      <a:r>
                        <a:rPr kumimoji="1" lang="en-US" altLang="ja-JP" sz="2400" b="1" dirty="0"/>
                        <a:t>3</a:t>
                      </a:r>
                      <a:endParaRPr kumimoji="1" lang="ja-JP" altLang="en-US" sz="2400" b="1" dirty="0"/>
                    </a:p>
                  </a:txBody>
                  <a:tcPr/>
                </a:tc>
                <a:tc>
                  <a:txBody>
                    <a:bodyPr/>
                    <a:lstStyle/>
                    <a:p>
                      <a:r>
                        <a:rPr kumimoji="1" lang="en-US" altLang="ja-JP" sz="2400" b="1" dirty="0"/>
                        <a:t>re</a:t>
                      </a:r>
                      <a:endParaRPr kumimoji="1" lang="ja-JP" altLang="en-US" sz="2400" b="1" dirty="0"/>
                    </a:p>
                  </a:txBody>
                  <a:tcPr/>
                </a:tc>
                <a:tc>
                  <a:txBody>
                    <a:bodyPr/>
                    <a:lstStyle/>
                    <a:p>
                      <a:endParaRPr kumimoji="1" lang="ja-JP" altLang="en-US" sz="2400" b="1" dirty="0"/>
                    </a:p>
                  </a:txBody>
                  <a:tcPr/>
                </a:tc>
                <a:extLst>
                  <a:ext uri="{0D108BD9-81ED-4DB2-BD59-A6C34878D82A}">
                    <a16:rowId xmlns:a16="http://schemas.microsoft.com/office/drawing/2014/main" val="3216877128"/>
                  </a:ext>
                </a:extLst>
              </a:tr>
              <a:tr h="362075">
                <a:tc>
                  <a:txBody>
                    <a:bodyPr/>
                    <a:lstStyle/>
                    <a:p>
                      <a:pPr algn="r"/>
                      <a:r>
                        <a:rPr kumimoji="1" lang="en-US" altLang="ja-JP" sz="2400" b="1" dirty="0"/>
                        <a:t>4</a:t>
                      </a:r>
                      <a:endParaRPr kumimoji="1" lang="ja-JP" altLang="en-US" sz="2400" b="1" dirty="0"/>
                    </a:p>
                  </a:txBody>
                  <a:tcPr/>
                </a:tc>
                <a:tc>
                  <a:txBody>
                    <a:bodyPr/>
                    <a:lstStyle/>
                    <a:p>
                      <a:r>
                        <a:rPr kumimoji="1" lang="en-US" altLang="ja-JP" sz="2400" b="1" dirty="0"/>
                        <a:t>ine</a:t>
                      </a:r>
                      <a:endParaRPr kumimoji="1" lang="ja-JP" altLang="en-US" sz="2400" b="1" dirty="0"/>
                    </a:p>
                  </a:txBody>
                  <a:tcPr/>
                </a:tc>
                <a:tc>
                  <a:txBody>
                    <a:bodyPr/>
                    <a:lstStyle/>
                    <a:p>
                      <a:endParaRPr kumimoji="1" lang="ja-JP" altLang="en-US" sz="2400" b="1" dirty="0"/>
                    </a:p>
                  </a:txBody>
                  <a:tcPr/>
                </a:tc>
                <a:extLst>
                  <a:ext uri="{0D108BD9-81ED-4DB2-BD59-A6C34878D82A}">
                    <a16:rowId xmlns:a16="http://schemas.microsoft.com/office/drawing/2014/main" val="2543210404"/>
                  </a:ext>
                </a:extLst>
              </a:tr>
              <a:tr h="362075">
                <a:tc>
                  <a:txBody>
                    <a:bodyPr/>
                    <a:lstStyle/>
                    <a:p>
                      <a:pPr algn="r"/>
                      <a:r>
                        <a:rPr kumimoji="1" lang="en-US" altLang="ja-JP" sz="2400" b="1" dirty="0"/>
                        <a:t>5</a:t>
                      </a:r>
                      <a:endParaRPr kumimoji="1" lang="ja-JP" altLang="en-US" sz="2400" b="1" dirty="0"/>
                    </a:p>
                  </a:txBody>
                  <a:tcPr/>
                </a:tc>
                <a:tc>
                  <a:txBody>
                    <a:bodyPr/>
                    <a:lstStyle/>
                    <a:p>
                      <a:r>
                        <a:rPr kumimoji="1" lang="en-US" altLang="ja-JP" sz="2400" b="1" dirty="0"/>
                        <a:t>asikne</a:t>
                      </a:r>
                      <a:endParaRPr kumimoji="1" lang="ja-JP" altLang="en-US" sz="2400" b="1" dirty="0"/>
                    </a:p>
                  </a:txBody>
                  <a:tcPr/>
                </a:tc>
                <a:tc>
                  <a:txBody>
                    <a:bodyPr/>
                    <a:lstStyle/>
                    <a:p>
                      <a:r>
                        <a:rPr kumimoji="1" lang="en-US" altLang="ja-JP" sz="2400" b="1" dirty="0"/>
                        <a:t>aske </a:t>
                      </a:r>
                      <a:r>
                        <a:rPr kumimoji="1" lang="ja-JP" altLang="en-US" sz="2400" b="1" dirty="0"/>
                        <a:t>手（指の本数）</a:t>
                      </a:r>
                    </a:p>
                  </a:txBody>
                  <a:tcPr/>
                </a:tc>
                <a:extLst>
                  <a:ext uri="{0D108BD9-81ED-4DB2-BD59-A6C34878D82A}">
                    <a16:rowId xmlns:a16="http://schemas.microsoft.com/office/drawing/2014/main" val="1423625329"/>
                  </a:ext>
                </a:extLst>
              </a:tr>
              <a:tr h="362075">
                <a:tc>
                  <a:txBody>
                    <a:bodyPr/>
                    <a:lstStyle/>
                    <a:p>
                      <a:pPr algn="r"/>
                      <a:r>
                        <a:rPr kumimoji="1" lang="en-US" altLang="ja-JP" sz="2400" b="1" dirty="0"/>
                        <a:t>6</a:t>
                      </a:r>
                      <a:endParaRPr kumimoji="1" lang="ja-JP" altLang="en-US" sz="2400" b="1" dirty="0"/>
                    </a:p>
                  </a:txBody>
                  <a:tcPr/>
                </a:tc>
                <a:tc>
                  <a:txBody>
                    <a:bodyPr/>
                    <a:lstStyle/>
                    <a:p>
                      <a:r>
                        <a:rPr kumimoji="1" lang="en-US" altLang="ja-JP" sz="2400" b="1" dirty="0"/>
                        <a:t>iwan</a:t>
                      </a:r>
                      <a:endParaRPr kumimoji="1" lang="ja-JP" altLang="en-US" sz="2400" b="1" dirty="0"/>
                    </a:p>
                  </a:txBody>
                  <a:tcPr/>
                </a:tc>
                <a:tc>
                  <a:txBody>
                    <a:bodyPr/>
                    <a:lstStyle/>
                    <a:p>
                      <a:r>
                        <a:rPr kumimoji="1" lang="en-US" altLang="ja-JP" sz="2400" b="1" dirty="0"/>
                        <a:t>10</a:t>
                      </a:r>
                      <a:r>
                        <a:rPr kumimoji="1" lang="ja-JP" altLang="en-US" sz="2400" b="1" dirty="0"/>
                        <a:t>　引く　</a:t>
                      </a:r>
                      <a:r>
                        <a:rPr kumimoji="1" lang="en-US" altLang="ja-JP" sz="2400" b="1" dirty="0"/>
                        <a:t>ine </a:t>
                      </a:r>
                      <a:r>
                        <a:rPr kumimoji="1" lang="ja-JP" altLang="en-US" sz="2400" b="1" dirty="0"/>
                        <a:t>（</a:t>
                      </a:r>
                      <a:r>
                        <a:rPr kumimoji="1" lang="en-US" altLang="ja-JP" sz="2400" b="1" dirty="0"/>
                        <a:t>10</a:t>
                      </a:r>
                      <a:r>
                        <a:rPr kumimoji="1" lang="ja-JP" altLang="en-US" sz="2400" b="1" dirty="0"/>
                        <a:t>－</a:t>
                      </a:r>
                      <a:r>
                        <a:rPr kumimoji="1" lang="en-US" altLang="ja-JP" sz="2400" b="1" dirty="0"/>
                        <a:t>4</a:t>
                      </a:r>
                      <a:r>
                        <a:rPr kumimoji="1" lang="ja-JP" altLang="en-US" sz="2400" b="1" dirty="0"/>
                        <a:t>）</a:t>
                      </a:r>
                    </a:p>
                  </a:txBody>
                  <a:tcPr/>
                </a:tc>
                <a:extLst>
                  <a:ext uri="{0D108BD9-81ED-4DB2-BD59-A6C34878D82A}">
                    <a16:rowId xmlns:a16="http://schemas.microsoft.com/office/drawing/2014/main" val="3458952171"/>
                  </a:ext>
                </a:extLst>
              </a:tr>
              <a:tr h="362075">
                <a:tc>
                  <a:txBody>
                    <a:bodyPr/>
                    <a:lstStyle/>
                    <a:p>
                      <a:pPr algn="r"/>
                      <a:r>
                        <a:rPr kumimoji="1" lang="en-US" altLang="ja-JP" sz="2400" b="1" dirty="0"/>
                        <a:t>7</a:t>
                      </a:r>
                      <a:endParaRPr kumimoji="1" lang="ja-JP" altLang="en-US" sz="2400" b="1" dirty="0"/>
                    </a:p>
                  </a:txBody>
                  <a:tcPr/>
                </a:tc>
                <a:tc>
                  <a:txBody>
                    <a:bodyPr/>
                    <a:lstStyle/>
                    <a:p>
                      <a:r>
                        <a:rPr kumimoji="1" lang="en-US" altLang="ja-JP" sz="2400" b="1" dirty="0"/>
                        <a:t>arwan</a:t>
                      </a:r>
                      <a:endParaRPr kumimoji="1" lang="ja-JP" altLang="en-US" sz="2400" b="1" dirty="0"/>
                    </a:p>
                  </a:txBody>
                  <a:tcPr/>
                </a:tc>
                <a:tc>
                  <a:txBody>
                    <a:bodyPr/>
                    <a:lstStyle/>
                    <a:p>
                      <a:r>
                        <a:rPr kumimoji="1" lang="en-US" altLang="ja-JP" sz="2400" b="1" dirty="0"/>
                        <a:t>10</a:t>
                      </a:r>
                      <a:r>
                        <a:rPr kumimoji="1" lang="ja-JP" altLang="en-US" sz="2400" b="1" dirty="0"/>
                        <a:t>　引く　</a:t>
                      </a:r>
                      <a:r>
                        <a:rPr kumimoji="1" lang="en-US" altLang="ja-JP" sz="2400" b="1" dirty="0"/>
                        <a:t>re   </a:t>
                      </a:r>
                      <a:r>
                        <a:rPr kumimoji="1" lang="ja-JP" altLang="en-US" sz="2400" b="1" dirty="0"/>
                        <a:t>（</a:t>
                      </a:r>
                      <a:r>
                        <a:rPr kumimoji="1" lang="en-US" altLang="ja-JP" sz="2400" b="1" dirty="0"/>
                        <a:t>10</a:t>
                      </a:r>
                      <a:r>
                        <a:rPr kumimoji="1" lang="ja-JP" altLang="en-US" sz="2400" b="1" dirty="0"/>
                        <a:t>－</a:t>
                      </a:r>
                      <a:r>
                        <a:rPr kumimoji="1" lang="en-US" altLang="ja-JP" sz="2400" b="1" dirty="0"/>
                        <a:t>3</a:t>
                      </a:r>
                      <a:r>
                        <a:rPr kumimoji="1" lang="ja-JP" altLang="en-US" sz="2400" b="1" dirty="0"/>
                        <a:t>）</a:t>
                      </a:r>
                    </a:p>
                  </a:txBody>
                  <a:tcPr/>
                </a:tc>
                <a:extLst>
                  <a:ext uri="{0D108BD9-81ED-4DB2-BD59-A6C34878D82A}">
                    <a16:rowId xmlns:a16="http://schemas.microsoft.com/office/drawing/2014/main" val="1901641136"/>
                  </a:ext>
                </a:extLst>
              </a:tr>
              <a:tr h="362075">
                <a:tc>
                  <a:txBody>
                    <a:bodyPr/>
                    <a:lstStyle/>
                    <a:p>
                      <a:pPr algn="r"/>
                      <a:r>
                        <a:rPr kumimoji="1" lang="en-US" altLang="ja-JP" sz="2400" b="1" dirty="0"/>
                        <a:t>8</a:t>
                      </a:r>
                      <a:endParaRPr kumimoji="1" lang="ja-JP" altLang="en-US" sz="2400" b="1" dirty="0"/>
                    </a:p>
                  </a:txBody>
                  <a:tcPr/>
                </a:tc>
                <a:tc>
                  <a:txBody>
                    <a:bodyPr/>
                    <a:lstStyle/>
                    <a:p>
                      <a:r>
                        <a:rPr kumimoji="1" lang="en-US" altLang="ja-JP" sz="2400" b="1" dirty="0"/>
                        <a:t>tupesan</a:t>
                      </a:r>
                      <a:endParaRPr kumimoji="1" lang="ja-JP" altLang="en-US" sz="2400" b="1" dirty="0"/>
                    </a:p>
                  </a:txBody>
                  <a:tcPr/>
                </a:tc>
                <a:tc>
                  <a:txBody>
                    <a:bodyPr/>
                    <a:lstStyle/>
                    <a:p>
                      <a:r>
                        <a:rPr kumimoji="1" lang="en-US" altLang="ja-JP" sz="2400" b="1" dirty="0"/>
                        <a:t>10</a:t>
                      </a:r>
                      <a:r>
                        <a:rPr kumimoji="1" lang="ja-JP" altLang="en-US" sz="2400" b="1" dirty="0"/>
                        <a:t>　引く　</a:t>
                      </a:r>
                      <a:r>
                        <a:rPr kumimoji="1" lang="en-US" altLang="ja-JP" sz="2400" b="1" dirty="0"/>
                        <a:t>tu</a:t>
                      </a:r>
                      <a:r>
                        <a:rPr kumimoji="1" lang="ja-JP" altLang="en-US" sz="2400" b="1" dirty="0"/>
                        <a:t>　（</a:t>
                      </a:r>
                      <a:r>
                        <a:rPr kumimoji="1" lang="en-US" altLang="ja-JP" sz="2400" b="1" dirty="0"/>
                        <a:t>10</a:t>
                      </a:r>
                      <a:r>
                        <a:rPr kumimoji="1" lang="ja-JP" altLang="en-US" sz="2400" b="1" dirty="0"/>
                        <a:t>－</a:t>
                      </a:r>
                      <a:r>
                        <a:rPr kumimoji="1" lang="en-US" altLang="ja-JP" sz="2400" b="1" dirty="0"/>
                        <a:t>2</a:t>
                      </a:r>
                      <a:r>
                        <a:rPr kumimoji="1" lang="ja-JP" altLang="en-US" sz="2400" b="1" dirty="0"/>
                        <a:t>）</a:t>
                      </a:r>
                    </a:p>
                  </a:txBody>
                  <a:tcPr/>
                </a:tc>
                <a:extLst>
                  <a:ext uri="{0D108BD9-81ED-4DB2-BD59-A6C34878D82A}">
                    <a16:rowId xmlns:a16="http://schemas.microsoft.com/office/drawing/2014/main" val="645236843"/>
                  </a:ext>
                </a:extLst>
              </a:tr>
              <a:tr h="362075">
                <a:tc>
                  <a:txBody>
                    <a:bodyPr/>
                    <a:lstStyle/>
                    <a:p>
                      <a:pPr algn="r"/>
                      <a:r>
                        <a:rPr kumimoji="1" lang="en-US" altLang="ja-JP" sz="2400" b="1" dirty="0"/>
                        <a:t>9</a:t>
                      </a:r>
                      <a:endParaRPr kumimoji="1" lang="ja-JP" altLang="en-US" sz="2400" b="1" dirty="0"/>
                    </a:p>
                  </a:txBody>
                  <a:tcPr/>
                </a:tc>
                <a:tc>
                  <a:txBody>
                    <a:bodyPr/>
                    <a:lstStyle/>
                    <a:p>
                      <a:r>
                        <a:rPr kumimoji="1" lang="en-US" altLang="ja-JP" sz="2400" b="1" dirty="0"/>
                        <a:t>sinepesan</a:t>
                      </a:r>
                      <a:endParaRPr kumimoji="1" lang="ja-JP" altLang="en-US" sz="2400" b="1" dirty="0"/>
                    </a:p>
                  </a:txBody>
                  <a:tcPr/>
                </a:tc>
                <a:tc>
                  <a:txBody>
                    <a:bodyPr/>
                    <a:lstStyle/>
                    <a:p>
                      <a:r>
                        <a:rPr kumimoji="1" lang="en-US" altLang="ja-JP" sz="2400" b="1" dirty="0"/>
                        <a:t>10</a:t>
                      </a:r>
                      <a:r>
                        <a:rPr kumimoji="1" lang="ja-JP" altLang="en-US" sz="2400" b="1" dirty="0"/>
                        <a:t>　引く　</a:t>
                      </a:r>
                      <a:r>
                        <a:rPr kumimoji="1" lang="en-US" altLang="ja-JP" sz="2400" b="1" dirty="0"/>
                        <a:t>sine</a:t>
                      </a:r>
                      <a:r>
                        <a:rPr kumimoji="1" lang="ja-JP" altLang="en-US" sz="2400" b="1" dirty="0"/>
                        <a:t>（</a:t>
                      </a:r>
                      <a:r>
                        <a:rPr kumimoji="1" lang="en-US" altLang="ja-JP" sz="2400" b="1" dirty="0"/>
                        <a:t>10</a:t>
                      </a:r>
                      <a:r>
                        <a:rPr kumimoji="1" lang="ja-JP" altLang="en-US" sz="2400" b="1" dirty="0"/>
                        <a:t>－</a:t>
                      </a:r>
                      <a:r>
                        <a:rPr kumimoji="1" lang="en-US" altLang="ja-JP" sz="2400" b="1" dirty="0"/>
                        <a:t>1</a:t>
                      </a:r>
                      <a:r>
                        <a:rPr kumimoji="1" lang="ja-JP" altLang="en-US" sz="2400" b="1" dirty="0"/>
                        <a:t>）</a:t>
                      </a:r>
                    </a:p>
                  </a:txBody>
                  <a:tcPr/>
                </a:tc>
                <a:extLst>
                  <a:ext uri="{0D108BD9-81ED-4DB2-BD59-A6C34878D82A}">
                    <a16:rowId xmlns:a16="http://schemas.microsoft.com/office/drawing/2014/main" val="994018514"/>
                  </a:ext>
                </a:extLst>
              </a:tr>
              <a:tr h="362075">
                <a:tc>
                  <a:txBody>
                    <a:bodyPr/>
                    <a:lstStyle/>
                    <a:p>
                      <a:pPr algn="r"/>
                      <a:r>
                        <a:rPr kumimoji="1" lang="en-US" altLang="ja-JP" sz="2400" b="1" dirty="0"/>
                        <a:t>10</a:t>
                      </a:r>
                      <a:endParaRPr kumimoji="1" lang="ja-JP" altLang="en-US" sz="2400" b="1" dirty="0"/>
                    </a:p>
                  </a:txBody>
                  <a:tcPr/>
                </a:tc>
                <a:tc>
                  <a:txBody>
                    <a:bodyPr/>
                    <a:lstStyle/>
                    <a:p>
                      <a:r>
                        <a:rPr kumimoji="1" lang="en-US" altLang="ja-JP" sz="2400" b="1" dirty="0"/>
                        <a:t>wan</a:t>
                      </a:r>
                      <a:endParaRPr kumimoji="1" lang="ja-JP" altLang="en-US" sz="2400" b="1" dirty="0"/>
                    </a:p>
                  </a:txBody>
                  <a:tcPr/>
                </a:tc>
                <a:tc>
                  <a:txBody>
                    <a:bodyPr/>
                    <a:lstStyle/>
                    <a:p>
                      <a:r>
                        <a:rPr kumimoji="1" lang="en-US" altLang="ja-JP" sz="2400" b="1" dirty="0"/>
                        <a:t>u-an </a:t>
                      </a:r>
                      <a:r>
                        <a:rPr kumimoji="1" lang="ja-JP" altLang="en-US" sz="2400" b="1" dirty="0"/>
                        <a:t>両方ある、両手指の本数</a:t>
                      </a:r>
                    </a:p>
                  </a:txBody>
                  <a:tcPr/>
                </a:tc>
                <a:extLst>
                  <a:ext uri="{0D108BD9-81ED-4DB2-BD59-A6C34878D82A}">
                    <a16:rowId xmlns:a16="http://schemas.microsoft.com/office/drawing/2014/main" val="3447541336"/>
                  </a:ext>
                </a:extLst>
              </a:tr>
            </a:tbl>
          </a:graphicData>
        </a:graphic>
      </p:graphicFrame>
      <p:sp>
        <p:nvSpPr>
          <p:cNvPr id="6" name="テキスト ボックス 5">
            <a:extLst>
              <a:ext uri="{FF2B5EF4-FFF2-40B4-BE49-F238E27FC236}">
                <a16:creationId xmlns:a16="http://schemas.microsoft.com/office/drawing/2014/main" id="{7BB6D411-2CFD-4578-AA3D-4BA93C4E67DB}"/>
              </a:ext>
            </a:extLst>
          </p:cNvPr>
          <p:cNvSpPr txBox="1"/>
          <p:nvPr/>
        </p:nvSpPr>
        <p:spPr>
          <a:xfrm>
            <a:off x="3476045" y="719947"/>
            <a:ext cx="5239909" cy="923330"/>
          </a:xfrm>
          <a:prstGeom prst="rect">
            <a:avLst/>
          </a:prstGeom>
          <a:noFill/>
        </p:spPr>
        <p:txBody>
          <a:bodyPr wrap="square" rtlCol="0">
            <a:spAutoFit/>
          </a:bodyPr>
          <a:lstStyle/>
          <a:p>
            <a:pPr algn="ctr"/>
            <a:r>
              <a:rPr kumimoji="1" lang="ja-JP" altLang="en-US" sz="3600" b="1" dirty="0"/>
              <a:t>アイヌ語の数詞</a:t>
            </a:r>
            <a:r>
              <a:rPr kumimoji="1" lang="ja-JP" altLang="en-US" b="1" dirty="0"/>
              <a:t>　</a:t>
            </a:r>
            <a:endParaRPr kumimoji="1" lang="en-US" altLang="ja-JP" b="1" dirty="0"/>
          </a:p>
          <a:p>
            <a:pPr algn="ctr"/>
            <a:r>
              <a:rPr kumimoji="1" lang="en-US" altLang="ja-JP" b="1" dirty="0"/>
              <a:t>6</a:t>
            </a:r>
            <a:r>
              <a:rPr kumimoji="1" lang="ja-JP" altLang="en-US" b="1" dirty="0"/>
              <a:t>～</a:t>
            </a:r>
            <a:r>
              <a:rPr kumimoji="1" lang="en-US" altLang="ja-JP" b="1" dirty="0"/>
              <a:t>9</a:t>
            </a:r>
            <a:r>
              <a:rPr kumimoji="1" lang="ja-JP" altLang="en-US" b="1" dirty="0"/>
              <a:t>の減算法が目を引く</a:t>
            </a:r>
            <a:endParaRPr kumimoji="1" lang="en-US" altLang="ja-JP" b="1" dirty="0"/>
          </a:p>
        </p:txBody>
      </p:sp>
    </p:spTree>
    <p:extLst>
      <p:ext uri="{BB962C8B-B14F-4D97-AF65-F5344CB8AC3E}">
        <p14:creationId xmlns:p14="http://schemas.microsoft.com/office/powerpoint/2010/main" val="261996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EC0BC3A-0ED0-4E52-B872-14E28DDD62B3}"/>
              </a:ext>
            </a:extLst>
          </p:cNvPr>
          <p:cNvSpPr>
            <a:spLocks noGrp="1"/>
          </p:cNvSpPr>
          <p:nvPr>
            <p:ph type="body" sz="half" idx="2"/>
          </p:nvPr>
        </p:nvSpPr>
        <p:spPr>
          <a:xfrm>
            <a:off x="818984" y="1820848"/>
            <a:ext cx="9947017" cy="3045350"/>
          </a:xfrm>
        </p:spPr>
        <p:txBody>
          <a:bodyPr>
            <a:noAutofit/>
          </a:bodyPr>
          <a:lstStyle/>
          <a:p>
            <a:r>
              <a:rPr lang="ja-JP" altLang="en-US" sz="2400" b="1" dirty="0">
                <a:solidFill>
                  <a:srgbClr val="FF0000"/>
                </a:solidFill>
              </a:rPr>
              <a:t>今回のフォーカス</a:t>
            </a:r>
            <a:endParaRPr lang="en-US" altLang="ja-JP" sz="2400" b="1" dirty="0">
              <a:solidFill>
                <a:srgbClr val="FF0000"/>
              </a:solidFill>
            </a:endParaRPr>
          </a:p>
          <a:p>
            <a:r>
              <a:rPr lang="ja-JP" altLang="en-US" sz="2400" b="1" dirty="0">
                <a:solidFill>
                  <a:srgbClr val="FF0000"/>
                </a:solidFill>
              </a:rPr>
              <a:t>●隠岐の三つ子嶋</a:t>
            </a:r>
            <a:br>
              <a:rPr lang="ja-JP" altLang="en-US" sz="2400" b="1" dirty="0">
                <a:solidFill>
                  <a:srgbClr val="FF0000"/>
                </a:solidFill>
              </a:rPr>
            </a:br>
            <a:r>
              <a:rPr lang="ja-JP" altLang="en-US" sz="2400" b="1" dirty="0">
                <a:solidFill>
                  <a:srgbClr val="FF0000"/>
                </a:solidFill>
              </a:rPr>
              <a:t>  　展開：ワニはシャチ</a:t>
            </a:r>
            <a:br>
              <a:rPr lang="ja-JP" altLang="en-US" sz="2400" b="1" dirty="0">
                <a:solidFill>
                  <a:srgbClr val="FF0000"/>
                </a:solidFill>
              </a:rPr>
            </a:br>
            <a:r>
              <a:rPr lang="ja-JP" altLang="en-US" sz="2400" b="1" dirty="0">
                <a:solidFill>
                  <a:srgbClr val="FF0000"/>
                </a:solidFill>
              </a:rPr>
              <a:t>●伊豫の二名嶋</a:t>
            </a:r>
            <a:br>
              <a:rPr lang="ja-JP" altLang="en-US" sz="2400" b="1" dirty="0">
                <a:solidFill>
                  <a:srgbClr val="FF0000"/>
                </a:solidFill>
              </a:rPr>
            </a:br>
            <a:r>
              <a:rPr lang="ja-JP" altLang="en-US" sz="2400" b="1" dirty="0">
                <a:solidFill>
                  <a:srgbClr val="FF0000"/>
                </a:solidFill>
              </a:rPr>
              <a:t>  　展開：ハイヌベレ</a:t>
            </a:r>
            <a:br>
              <a:rPr lang="ja-JP" altLang="en-US" sz="2400" b="1" dirty="0">
                <a:solidFill>
                  <a:srgbClr val="FF0000"/>
                </a:solidFill>
              </a:rPr>
            </a:br>
            <a:endParaRPr lang="en-US" altLang="ja-JP" sz="2400" b="1" dirty="0">
              <a:solidFill>
                <a:srgbClr val="FF0000"/>
              </a:solidFill>
            </a:endParaRPr>
          </a:p>
          <a:p>
            <a:r>
              <a:rPr lang="ja-JP" altLang="en-US" sz="2400" b="1" dirty="0"/>
              <a:t>●兎砥の川上　男里　日根</a:t>
            </a:r>
            <a:br>
              <a:rPr lang="ja-JP" altLang="en-US" sz="2400" b="1" dirty="0"/>
            </a:br>
            <a:r>
              <a:rPr lang="ja-JP" altLang="en-US" sz="2400" b="1" dirty="0"/>
              <a:t>●鶺鴒</a:t>
            </a:r>
            <a:br>
              <a:rPr lang="ja-JP" altLang="en-US" sz="2400" b="1" dirty="0"/>
            </a:br>
            <a:r>
              <a:rPr lang="ja-JP" altLang="en-US" sz="2400" b="1" dirty="0"/>
              <a:t>●比遅波（肥前国風土記：土歯の池　俗、岸を言ひて比遅波と為す</a:t>
            </a:r>
            <a:r>
              <a:rPr lang="en-US" altLang="ja-JP" sz="2400" b="1" dirty="0"/>
              <a:t>)</a:t>
            </a:r>
            <a:br>
              <a:rPr lang="en-US" altLang="ja-JP" sz="2400" b="1" dirty="0"/>
            </a:br>
            <a:r>
              <a:rPr lang="ja-JP" altLang="en-US" sz="2400" b="1" dirty="0"/>
              <a:t>●遠くへ行く：糞をしない</a:t>
            </a:r>
            <a:br>
              <a:rPr lang="ja-JP" altLang="en-US" sz="2400" b="1"/>
            </a:br>
            <a:r>
              <a:rPr lang="ja-JP" altLang="en-US" sz="2400" b="1"/>
              <a:t>●楠葉：</a:t>
            </a:r>
            <a:r>
              <a:rPr lang="ja-JP" altLang="en-US" sz="2400" b="1" dirty="0"/>
              <a:t>くそばか</a:t>
            </a:r>
            <a:r>
              <a:rPr lang="ja-JP" altLang="en-US" sz="2400" b="1" dirty="0" err="1"/>
              <a:t>ま</a:t>
            </a:r>
            <a:br>
              <a:rPr lang="ja-JP" altLang="en-US" sz="2400" b="1" dirty="0"/>
            </a:br>
            <a:r>
              <a:rPr lang="ja-JP" altLang="en-US" sz="2400" b="1" dirty="0"/>
              <a:t>●鳥取：トトニ：母の木</a:t>
            </a:r>
            <a:br>
              <a:rPr lang="ja-JP" altLang="en-US" sz="2400" b="1" dirty="0"/>
            </a:br>
            <a:r>
              <a:rPr lang="ja-JP" altLang="en-US" sz="2400" b="1" dirty="0"/>
              <a:t>●長脛：</a:t>
            </a:r>
            <a:r>
              <a:rPr lang="en-US" altLang="ja-JP" sz="2400" b="1" dirty="0" err="1"/>
              <a:t>i-si-kir</a:t>
            </a:r>
            <a:br>
              <a:rPr lang="en-US" altLang="ja-JP" sz="2400" b="1" dirty="0"/>
            </a:br>
            <a:endParaRPr kumimoji="1" lang="en-US" altLang="ja-JP" sz="2400" b="1" dirty="0"/>
          </a:p>
        </p:txBody>
      </p:sp>
      <p:sp>
        <p:nvSpPr>
          <p:cNvPr id="11" name="テキスト ボックス 10">
            <a:extLst>
              <a:ext uri="{FF2B5EF4-FFF2-40B4-BE49-F238E27FC236}">
                <a16:creationId xmlns:a16="http://schemas.microsoft.com/office/drawing/2014/main" id="{2D280398-A25A-454B-B304-9D17835C93CD}"/>
              </a:ext>
            </a:extLst>
          </p:cNvPr>
          <p:cNvSpPr txBox="1"/>
          <p:nvPr/>
        </p:nvSpPr>
        <p:spPr>
          <a:xfrm>
            <a:off x="818984" y="993913"/>
            <a:ext cx="8897510" cy="461665"/>
          </a:xfrm>
          <a:prstGeom prst="rect">
            <a:avLst/>
          </a:prstGeom>
          <a:noFill/>
        </p:spPr>
        <p:txBody>
          <a:bodyPr wrap="square" rtlCol="0">
            <a:spAutoFit/>
          </a:bodyPr>
          <a:lstStyle/>
          <a:p>
            <a:r>
              <a:rPr kumimoji="1" lang="ja-JP" altLang="en-US" sz="2400" b="1" dirty="0"/>
              <a:t>記紀や諸国風土記に散見されるアイヌ語要素</a:t>
            </a:r>
            <a:endParaRPr kumimoji="1" lang="en-US" altLang="ja-JP" sz="2400" b="1" dirty="0"/>
          </a:p>
        </p:txBody>
      </p:sp>
    </p:spTree>
    <p:extLst>
      <p:ext uri="{BB962C8B-B14F-4D97-AF65-F5344CB8AC3E}">
        <p14:creationId xmlns:p14="http://schemas.microsoft.com/office/powerpoint/2010/main" val="17084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11">
            <a:extLst>
              <a:ext uri="{FF2B5EF4-FFF2-40B4-BE49-F238E27FC236}">
                <a16:creationId xmlns:a16="http://schemas.microsoft.com/office/drawing/2014/main" id="{6287DD56-8660-4DEB-A8EA-446BB507AB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649" y="397566"/>
            <a:ext cx="5461348" cy="5931672"/>
          </a:xfrm>
        </p:spPr>
      </p:pic>
      <p:pic>
        <p:nvPicPr>
          <p:cNvPr id="14" name="図 13">
            <a:extLst>
              <a:ext uri="{FF2B5EF4-FFF2-40B4-BE49-F238E27FC236}">
                <a16:creationId xmlns:a16="http://schemas.microsoft.com/office/drawing/2014/main" id="{DCDEA5D0-3439-4BCD-98CC-6055A7B3E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782" y="363054"/>
            <a:ext cx="3751955" cy="5916447"/>
          </a:xfrm>
          <a:prstGeom prst="rect">
            <a:avLst/>
          </a:prstGeom>
        </p:spPr>
      </p:pic>
      <p:sp>
        <p:nvSpPr>
          <p:cNvPr id="2" name="正方形/長方形 1">
            <a:extLst>
              <a:ext uri="{FF2B5EF4-FFF2-40B4-BE49-F238E27FC236}">
                <a16:creationId xmlns:a16="http://schemas.microsoft.com/office/drawing/2014/main" id="{E5F0B0EE-8F71-4BFF-B3D7-9B9A2B821AB9}"/>
              </a:ext>
            </a:extLst>
          </p:cNvPr>
          <p:cNvSpPr/>
          <p:nvPr/>
        </p:nvSpPr>
        <p:spPr>
          <a:xfrm>
            <a:off x="6903888" y="1924216"/>
            <a:ext cx="316162" cy="44606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7C0A611-0B0A-4131-9AE4-3DED1B83F9AC}"/>
              </a:ext>
            </a:extLst>
          </p:cNvPr>
          <p:cNvSpPr/>
          <p:nvPr/>
        </p:nvSpPr>
        <p:spPr>
          <a:xfrm>
            <a:off x="6397386" y="412790"/>
            <a:ext cx="405252" cy="5972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796C821-DEC9-411F-B7E4-8E8545BADE06}"/>
              </a:ext>
            </a:extLst>
          </p:cNvPr>
          <p:cNvSpPr/>
          <p:nvPr/>
        </p:nvSpPr>
        <p:spPr>
          <a:xfrm>
            <a:off x="5812402" y="412791"/>
            <a:ext cx="357809" cy="56540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7951141-A49B-4CC7-8944-643C2F43348E}"/>
              </a:ext>
            </a:extLst>
          </p:cNvPr>
          <p:cNvSpPr/>
          <p:nvPr/>
        </p:nvSpPr>
        <p:spPr>
          <a:xfrm>
            <a:off x="5353343" y="528762"/>
            <a:ext cx="357809" cy="439309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80224FA-8C0B-49A5-8715-EE96483EC904}"/>
              </a:ext>
            </a:extLst>
          </p:cNvPr>
          <p:cNvSpPr/>
          <p:nvPr/>
        </p:nvSpPr>
        <p:spPr>
          <a:xfrm>
            <a:off x="7309140" y="4810538"/>
            <a:ext cx="316162" cy="15187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355F211-83FA-442D-804D-9AB99A911030}"/>
              </a:ext>
            </a:extLst>
          </p:cNvPr>
          <p:cNvSpPr txBox="1"/>
          <p:nvPr/>
        </p:nvSpPr>
        <p:spPr>
          <a:xfrm>
            <a:off x="9503345" y="197346"/>
            <a:ext cx="1037878" cy="6247864"/>
          </a:xfrm>
          <a:prstGeom prst="rect">
            <a:avLst/>
          </a:prstGeom>
          <a:solidFill>
            <a:srgbClr val="FFFF00"/>
          </a:solidFill>
        </p:spPr>
        <p:txBody>
          <a:bodyPr wrap="square" rtlCol="0">
            <a:spAutoFit/>
          </a:bodyPr>
          <a:lstStyle/>
          <a:p>
            <a:r>
              <a:rPr lang="ja-JP" altLang="en-US" sz="4000" b="1" dirty="0">
                <a:solidFill>
                  <a:prstClr val="black"/>
                </a:solidFill>
                <a:latin typeface="游ゴシック" panose="020B0400000000000000" pitchFamily="50" charset="-128"/>
                <a:cs typeface="+mj-cs"/>
              </a:rPr>
              <a:t>大八島の生成　</a:t>
            </a:r>
            <a:endParaRPr lang="en-US" altLang="ja-JP" sz="4000" b="1" dirty="0">
              <a:solidFill>
                <a:prstClr val="black"/>
              </a:solidFill>
              <a:latin typeface="游ゴシック" panose="020B0400000000000000" pitchFamily="50" charset="-128"/>
              <a:cs typeface="+mj-cs"/>
            </a:endParaRPr>
          </a:p>
          <a:p>
            <a:endParaRPr lang="en-US" altLang="ja-JP" sz="4000" b="1" dirty="0">
              <a:solidFill>
                <a:prstClr val="black"/>
              </a:solidFill>
              <a:latin typeface="游ゴシック" panose="020B0400000000000000" pitchFamily="50" charset="-128"/>
              <a:cs typeface="+mj-cs"/>
            </a:endParaRPr>
          </a:p>
          <a:p>
            <a:r>
              <a:rPr lang="ja-JP" altLang="en-US" sz="4000" b="1" dirty="0">
                <a:solidFill>
                  <a:prstClr val="black"/>
                </a:solidFill>
                <a:latin typeface="游ゴシック" panose="020B0400000000000000" pitchFamily="50" charset="-128"/>
                <a:cs typeface="+mj-cs"/>
              </a:rPr>
              <a:t>古</a:t>
            </a:r>
            <a:endParaRPr lang="en-US" altLang="ja-JP" sz="4000" b="1" dirty="0">
              <a:solidFill>
                <a:prstClr val="black"/>
              </a:solidFill>
              <a:latin typeface="游ゴシック" panose="020B0400000000000000" pitchFamily="50" charset="-128"/>
              <a:cs typeface="+mj-cs"/>
            </a:endParaRPr>
          </a:p>
          <a:p>
            <a:r>
              <a:rPr lang="ja-JP" altLang="en-US" sz="4000" b="1" dirty="0">
                <a:solidFill>
                  <a:prstClr val="black"/>
                </a:solidFill>
                <a:latin typeface="游ゴシック" panose="020B0400000000000000" pitchFamily="50" charset="-128"/>
                <a:cs typeface="+mj-cs"/>
              </a:rPr>
              <a:t>事記</a:t>
            </a:r>
            <a:endParaRPr kumimoji="1" lang="ja-JP" altLang="en-US" dirty="0"/>
          </a:p>
        </p:txBody>
      </p:sp>
    </p:spTree>
    <p:extLst>
      <p:ext uri="{BB962C8B-B14F-4D97-AF65-F5344CB8AC3E}">
        <p14:creationId xmlns:p14="http://schemas.microsoft.com/office/powerpoint/2010/main" val="231048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FDBC26-BEA0-4DC8-8AF3-F14C27E42456}"/>
              </a:ext>
            </a:extLst>
          </p:cNvPr>
          <p:cNvSpPr>
            <a:spLocks noGrp="1"/>
          </p:cNvSpPr>
          <p:nvPr>
            <p:ph type="title"/>
          </p:nvPr>
        </p:nvSpPr>
        <p:spPr>
          <a:xfrm>
            <a:off x="2115047" y="245675"/>
            <a:ext cx="2985123" cy="565360"/>
          </a:xfrm>
          <a:ln w="28575">
            <a:solidFill>
              <a:schemeClr val="tx1"/>
            </a:solidFill>
          </a:ln>
        </p:spPr>
        <p:txBody>
          <a:bodyPr anchor="ctr" anchorCtr="1"/>
          <a:lstStyle/>
          <a:p>
            <a:r>
              <a:rPr lang="ja-JP" altLang="en-US" b="1" dirty="0">
                <a:latin typeface="+mn-ea"/>
                <a:ea typeface="+mn-ea"/>
              </a:rPr>
              <a:t>隠伎之三子嶋</a:t>
            </a:r>
            <a:endParaRPr kumimoji="1" lang="ja-JP" altLang="en-US" b="1" dirty="0">
              <a:latin typeface="+mn-ea"/>
              <a:ea typeface="+mn-ea"/>
            </a:endParaRPr>
          </a:p>
        </p:txBody>
      </p:sp>
      <p:sp>
        <p:nvSpPr>
          <p:cNvPr id="4" name="テキスト プレースホルダー 3">
            <a:extLst>
              <a:ext uri="{FF2B5EF4-FFF2-40B4-BE49-F238E27FC236}">
                <a16:creationId xmlns:a16="http://schemas.microsoft.com/office/drawing/2014/main" id="{B4574850-987A-4115-AD6C-D59609B82FFA}"/>
              </a:ext>
            </a:extLst>
          </p:cNvPr>
          <p:cNvSpPr>
            <a:spLocks noGrp="1"/>
          </p:cNvSpPr>
          <p:nvPr>
            <p:ph type="body" sz="half" idx="2"/>
          </p:nvPr>
        </p:nvSpPr>
        <p:spPr>
          <a:xfrm>
            <a:off x="934424" y="950454"/>
            <a:ext cx="6236873" cy="5012196"/>
          </a:xfrm>
        </p:spPr>
        <p:txBody>
          <a:bodyPr>
            <a:noAutofit/>
          </a:bodyPr>
          <a:lstStyle/>
          <a:p>
            <a:pPr>
              <a:lnSpc>
                <a:spcPct val="110000"/>
              </a:lnSpc>
            </a:pPr>
            <a:r>
              <a:rPr lang="ja-JP" altLang="en-US" sz="2000" b="1" dirty="0"/>
              <a:t>・「隠</a:t>
            </a:r>
            <a:r>
              <a:rPr lang="ja-JP" altLang="en-US" sz="2000" b="1" dirty="0">
                <a:latin typeface="+mn-ea"/>
              </a:rPr>
              <a:t>伎</a:t>
            </a:r>
            <a:r>
              <a:rPr lang="ja-JP" altLang="en-US" sz="2000" b="1" dirty="0"/>
              <a:t>」は「おき」と読み日本語で「沖」のことであると了解し、そのアイヌ語 を求めれば</a:t>
            </a:r>
            <a:r>
              <a:rPr lang="en-US" altLang="ja-JP" sz="2000" b="1" dirty="0"/>
              <a:t>“rep”</a:t>
            </a:r>
            <a:r>
              <a:rPr lang="ja-JP" altLang="en-US" sz="2000" b="1" dirty="0"/>
              <a:t>である。</a:t>
            </a:r>
            <a:r>
              <a:rPr lang="en-US" altLang="ja-JP" sz="2000" b="1" dirty="0"/>
              <a:t> “rep-un” </a:t>
            </a:r>
            <a:r>
              <a:rPr lang="ja-JP" altLang="en-US" sz="2000" b="1" dirty="0"/>
              <a:t>と拡大すれば「沖にある」という意味になり北海道の「礼文島」などに見られる。</a:t>
            </a:r>
            <a:endParaRPr lang="en-US" altLang="ja-JP" sz="2000" b="1" dirty="0"/>
          </a:p>
          <a:p>
            <a:pPr>
              <a:lnSpc>
                <a:spcPct val="110000"/>
              </a:lnSpc>
            </a:pPr>
            <a:r>
              <a:rPr lang="ja-JP" altLang="en-US" sz="2000" b="1" dirty="0"/>
              <a:t>・ここで、</a:t>
            </a:r>
            <a:r>
              <a:rPr lang="en-US" altLang="ja-JP" sz="2000" b="1" dirty="0"/>
              <a:t>rep</a:t>
            </a:r>
            <a:r>
              <a:rPr lang="ja-JP" altLang="en-US" sz="2000" b="1" dirty="0"/>
              <a:t>　は「三つ」をも意味するので </a:t>
            </a:r>
            <a:r>
              <a:rPr lang="en-US" altLang="ja-JP" sz="2000" b="1" dirty="0"/>
              <a:t>“rep-un” </a:t>
            </a:r>
            <a:r>
              <a:rPr lang="ja-JP" altLang="en-US" sz="2000" b="1" dirty="0"/>
              <a:t>は「三つある」をも意味しうる。</a:t>
            </a:r>
            <a:endParaRPr lang="en-US" altLang="ja-JP" sz="2000" b="1" dirty="0"/>
          </a:p>
          <a:p>
            <a:pPr>
              <a:lnSpc>
                <a:spcPct val="110000"/>
              </a:lnSpc>
            </a:pPr>
            <a:r>
              <a:rPr lang="ja-JP" altLang="en-US" sz="2000" b="1" dirty="0"/>
              <a:t>・それを知ると、古事記にイザナギ・イザナミが生んだ国の一つが「隠伎之三子嶋」であることが</a:t>
            </a:r>
            <a:r>
              <a:rPr lang="en-US" altLang="ja-JP" sz="2000" b="1" dirty="0"/>
              <a:t>rep</a:t>
            </a:r>
            <a:r>
              <a:rPr lang="ja-JP" altLang="en-US" sz="2000" b="1" dirty="0"/>
              <a:t>のダブルミーニングに因っていそうと推測する。</a:t>
            </a:r>
            <a:endParaRPr lang="en-US" altLang="ja-JP" sz="2000" b="1" dirty="0"/>
          </a:p>
          <a:p>
            <a:pPr>
              <a:lnSpc>
                <a:spcPct val="110000"/>
              </a:lnSpc>
            </a:pPr>
            <a:r>
              <a:rPr lang="ja-JP" altLang="en-US" sz="2000" b="1" dirty="0"/>
              <a:t>・即ち「隠伎之三子嶋」とは元来アイヌ語で</a:t>
            </a:r>
            <a:r>
              <a:rPr lang="en-US" altLang="ja-JP" sz="2000" b="1" dirty="0"/>
              <a:t>rep-un sir </a:t>
            </a:r>
            <a:r>
              <a:rPr lang="ja-JP" altLang="en-US" sz="2000" b="1" dirty="0"/>
              <a:t>と呼ばれていたことの和訳なのではなかろうか、という指摘である。</a:t>
            </a:r>
            <a:endParaRPr lang="en-US" altLang="ja-JP" sz="2000" b="1" dirty="0"/>
          </a:p>
          <a:p>
            <a:endParaRPr kumimoji="1" lang="ja-JP" altLang="en-US" sz="2000" dirty="0"/>
          </a:p>
        </p:txBody>
      </p:sp>
      <p:pic>
        <p:nvPicPr>
          <p:cNvPr id="10" name="図 9">
            <a:extLst>
              <a:ext uri="{FF2B5EF4-FFF2-40B4-BE49-F238E27FC236}">
                <a16:creationId xmlns:a16="http://schemas.microsoft.com/office/drawing/2014/main" id="{727E8D43-3676-496E-A577-C29BD05E2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71" y="895350"/>
            <a:ext cx="4038600" cy="5067300"/>
          </a:xfrm>
          <a:prstGeom prst="rect">
            <a:avLst/>
          </a:prstGeom>
        </p:spPr>
      </p:pic>
      <p:sp>
        <p:nvSpPr>
          <p:cNvPr id="11" name="テキスト ボックス 10">
            <a:extLst>
              <a:ext uri="{FF2B5EF4-FFF2-40B4-BE49-F238E27FC236}">
                <a16:creationId xmlns:a16="http://schemas.microsoft.com/office/drawing/2014/main" id="{1A01B2ED-90F4-4222-87BC-C39785C158BE}"/>
              </a:ext>
            </a:extLst>
          </p:cNvPr>
          <p:cNvSpPr txBox="1"/>
          <p:nvPr/>
        </p:nvSpPr>
        <p:spPr>
          <a:xfrm>
            <a:off x="9493859" y="1144988"/>
            <a:ext cx="707666" cy="369332"/>
          </a:xfrm>
          <a:prstGeom prst="rect">
            <a:avLst/>
          </a:prstGeom>
          <a:noFill/>
          <a:ln w="28575">
            <a:solidFill>
              <a:srgbClr val="FF0000"/>
            </a:solidFill>
          </a:ln>
        </p:spPr>
        <p:txBody>
          <a:bodyPr wrap="square" rtlCol="0">
            <a:spAutoFit/>
          </a:bodyPr>
          <a:lstStyle/>
          <a:p>
            <a:r>
              <a:rPr kumimoji="1" lang="ja-JP" altLang="en-US" b="1" dirty="0"/>
              <a:t>島後</a:t>
            </a:r>
          </a:p>
        </p:txBody>
      </p:sp>
      <p:sp>
        <p:nvSpPr>
          <p:cNvPr id="12" name="テキスト ボックス 11">
            <a:extLst>
              <a:ext uri="{FF2B5EF4-FFF2-40B4-BE49-F238E27FC236}">
                <a16:creationId xmlns:a16="http://schemas.microsoft.com/office/drawing/2014/main" id="{9CCA1766-CF59-4F2A-9A6D-A2D4774DFB83}"/>
              </a:ext>
            </a:extLst>
          </p:cNvPr>
          <p:cNvSpPr txBox="1"/>
          <p:nvPr/>
        </p:nvSpPr>
        <p:spPr>
          <a:xfrm>
            <a:off x="9986838" y="2806810"/>
            <a:ext cx="707667" cy="369332"/>
          </a:xfrm>
          <a:prstGeom prst="rect">
            <a:avLst/>
          </a:prstGeom>
          <a:noFill/>
          <a:ln w="28575">
            <a:solidFill>
              <a:srgbClr val="FF0000"/>
            </a:solidFill>
          </a:ln>
        </p:spPr>
        <p:txBody>
          <a:bodyPr wrap="square" rtlCol="0">
            <a:spAutoFit/>
          </a:bodyPr>
          <a:lstStyle/>
          <a:p>
            <a:r>
              <a:rPr kumimoji="1" lang="ja-JP" altLang="en-US" b="1" dirty="0"/>
              <a:t>島前</a:t>
            </a:r>
          </a:p>
        </p:txBody>
      </p:sp>
    </p:spTree>
    <p:extLst>
      <p:ext uri="{BB962C8B-B14F-4D97-AF65-F5344CB8AC3E}">
        <p14:creationId xmlns:p14="http://schemas.microsoft.com/office/powerpoint/2010/main" val="49692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5AD30B2-99D8-41D3-B91B-636F3FA39C13}"/>
              </a:ext>
            </a:extLst>
          </p:cNvPr>
          <p:cNvSpPr txBox="1"/>
          <p:nvPr/>
        </p:nvSpPr>
        <p:spPr>
          <a:xfrm>
            <a:off x="890546" y="890548"/>
            <a:ext cx="9374587" cy="3637919"/>
          </a:xfrm>
          <a:prstGeom prst="rect">
            <a:avLst/>
          </a:prstGeom>
          <a:noFill/>
        </p:spPr>
        <p:txBody>
          <a:bodyPr wrap="square" rtlCol="0">
            <a:spAutoFit/>
          </a:bodyPr>
          <a:lstStyle/>
          <a:p>
            <a:pPr marL="285750" indent="-285750">
              <a:lnSpc>
                <a:spcPct val="110000"/>
              </a:lnSpc>
              <a:buFont typeface="Wingdings" panose="05000000000000000000" pitchFamily="2" charset="2"/>
              <a:buChar char="l"/>
            </a:pPr>
            <a:r>
              <a:rPr lang="ja-JP" altLang="en-US" b="1" dirty="0"/>
              <a:t>島根県の隠岐の島は島前（どうぜん：知夫里島、西の島、中の島）と島後（どうご）からなる。</a:t>
            </a:r>
            <a:endParaRPr lang="en-US" altLang="ja-JP" b="1" dirty="0"/>
          </a:p>
          <a:p>
            <a:pPr marL="285750" indent="-285750">
              <a:lnSpc>
                <a:spcPct val="110000"/>
              </a:lnSpc>
              <a:buFont typeface="Wingdings" panose="05000000000000000000" pitchFamily="2" charset="2"/>
              <a:buChar char="l"/>
            </a:pPr>
            <a:r>
              <a:rPr lang="ja-JP" altLang="en-US" b="1" dirty="0"/>
              <a:t>島前だけを数えて三つ子嶋と呼んだのであろうか。</a:t>
            </a:r>
            <a:endParaRPr lang="en-US" altLang="ja-JP" b="1" dirty="0"/>
          </a:p>
          <a:p>
            <a:pPr marL="285750" indent="-285750">
              <a:lnSpc>
                <a:spcPct val="110000"/>
              </a:lnSpc>
              <a:buFont typeface="Wingdings" panose="05000000000000000000" pitchFamily="2" charset="2"/>
              <a:buChar char="l"/>
            </a:pPr>
            <a:r>
              <a:rPr lang="ja-JP" altLang="en-US" b="1" dirty="0"/>
              <a:t>島前は昔は２島だったという説もある（</a:t>
            </a:r>
            <a:r>
              <a:rPr lang="en-US" altLang="ja-JP" b="1" dirty="0"/>
              <a:t>『</a:t>
            </a:r>
            <a:r>
              <a:rPr lang="ja-JP" altLang="en-US" b="1" dirty="0"/>
              <a:t>隠伎之三子嶋　考</a:t>
            </a:r>
            <a:r>
              <a:rPr lang="en-US" altLang="ja-JP" b="1" dirty="0"/>
              <a:t>』 </a:t>
            </a:r>
            <a:r>
              <a:rPr lang="ja-JP" altLang="en-US" b="1" dirty="0"/>
              <a:t>古代地名研究方法　服部　亘）、そうなら島前＋島後で三つ子嶋にはなる。が、無理に算術を合わせることもないだろう。</a:t>
            </a:r>
            <a:endParaRPr lang="en-US" altLang="ja-JP" b="1" dirty="0"/>
          </a:p>
          <a:p>
            <a:pPr marL="285750" indent="-285750">
              <a:lnSpc>
                <a:spcPct val="110000"/>
              </a:lnSpc>
              <a:buFont typeface="Wingdings" panose="05000000000000000000" pitchFamily="2" charset="2"/>
              <a:buChar char="l"/>
            </a:pPr>
            <a:r>
              <a:rPr lang="ja-JP" altLang="en-US" b="1" dirty="0"/>
              <a:t>原点にアイヌ語地名</a:t>
            </a:r>
            <a:r>
              <a:rPr lang="en-US" altLang="ja-JP" b="1" dirty="0"/>
              <a:t>rep-un-sir</a:t>
            </a:r>
            <a:r>
              <a:rPr lang="ja-JP" altLang="en-US" b="1" dirty="0"/>
              <a:t>があった（原義は恐らく「沖」）とすれば、それを「沖」とも「三つ」ともに和訳（誤解を含む）したものと考えれば良いのだ。</a:t>
            </a:r>
            <a:endParaRPr lang="en-US" altLang="ja-JP" b="1" dirty="0"/>
          </a:p>
          <a:p>
            <a:endParaRPr kumimoji="1" lang="en-US" altLang="ja-JP" b="1" dirty="0"/>
          </a:p>
          <a:p>
            <a:endParaRPr lang="en-US" altLang="ja-JP" b="1" dirty="0"/>
          </a:p>
          <a:p>
            <a:pPr marL="285750" indent="-285750">
              <a:buFont typeface="Wingdings" panose="05000000000000000000" pitchFamily="2" charset="2"/>
              <a:buChar char="l"/>
            </a:pPr>
            <a:endParaRPr lang="en-US" altLang="ja-JP" b="1" dirty="0"/>
          </a:p>
          <a:p>
            <a:pPr marL="285750" indent="-285750">
              <a:buFont typeface="Wingdings" panose="05000000000000000000" pitchFamily="2" charset="2"/>
              <a:buChar char="l"/>
            </a:pPr>
            <a:endParaRPr kumimoji="1" lang="ja-JP" altLang="en-US" b="1" dirty="0"/>
          </a:p>
        </p:txBody>
      </p:sp>
      <p:sp>
        <p:nvSpPr>
          <p:cNvPr id="2" name="星: 5 pt 1">
            <a:extLst>
              <a:ext uri="{FF2B5EF4-FFF2-40B4-BE49-F238E27FC236}">
                <a16:creationId xmlns:a16="http://schemas.microsoft.com/office/drawing/2014/main" id="{BF279382-2F82-4635-B762-B05E1C62F24D}"/>
              </a:ext>
            </a:extLst>
          </p:cNvPr>
          <p:cNvSpPr/>
          <p:nvPr/>
        </p:nvSpPr>
        <p:spPr>
          <a:xfrm>
            <a:off x="4301656" y="3385268"/>
            <a:ext cx="310101" cy="2683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903808D-1F1B-45F8-AECA-1282971D94D6}"/>
              </a:ext>
            </a:extLst>
          </p:cNvPr>
          <p:cNvSpPr txBox="1"/>
          <p:nvPr/>
        </p:nvSpPr>
        <p:spPr>
          <a:xfrm>
            <a:off x="890546" y="3667539"/>
            <a:ext cx="9318928" cy="2862322"/>
          </a:xfrm>
          <a:prstGeom prst="rect">
            <a:avLst/>
          </a:prstGeom>
          <a:noFill/>
        </p:spPr>
        <p:txBody>
          <a:bodyPr wrap="square" rtlCol="0">
            <a:spAutoFit/>
          </a:bodyPr>
          <a:lstStyle/>
          <a:p>
            <a:pPr marL="285750" indent="-285750">
              <a:buFont typeface="Wingdings" panose="05000000000000000000" pitchFamily="2" charset="2"/>
              <a:buChar char="l"/>
            </a:pPr>
            <a:r>
              <a:rPr lang="ja-JP" altLang="en-US" b="1" dirty="0"/>
              <a:t>隠岐の三つ子島の亦名</a:t>
            </a:r>
            <a:r>
              <a:rPr lang="en-US" altLang="ja-JP" b="1" dirty="0"/>
              <a:t>(</a:t>
            </a:r>
            <a:r>
              <a:rPr lang="ja-JP" altLang="en-US" b="1" dirty="0"/>
              <a:t>異名</a:t>
            </a:r>
            <a:r>
              <a:rPr lang="en-US" altLang="ja-JP" b="1" dirty="0"/>
              <a:t>)</a:t>
            </a:r>
            <a:r>
              <a:rPr lang="ja-JP" altLang="en-US" b="1" dirty="0"/>
              <a:t>として「天之忍許呂別</a:t>
            </a:r>
            <a:r>
              <a:rPr lang="en-US" altLang="ja-JP" b="1" dirty="0"/>
              <a:t>(</a:t>
            </a:r>
            <a:r>
              <a:rPr lang="ja-JP" altLang="en-US" b="1" dirty="0"/>
              <a:t>あめのおしころわけ</a:t>
            </a:r>
            <a:r>
              <a:rPr lang="en-US" altLang="ja-JP" b="1" dirty="0"/>
              <a:t>)</a:t>
            </a:r>
            <a:r>
              <a:rPr lang="ja-JP" altLang="en-US" b="1" dirty="0"/>
              <a:t>」とある。</a:t>
            </a:r>
            <a:endParaRPr lang="en-US" altLang="ja-JP" b="1" dirty="0"/>
          </a:p>
          <a:p>
            <a:pPr marL="285750" indent="-285750">
              <a:buFont typeface="Wingdings" panose="05000000000000000000" pitchFamily="2" charset="2"/>
              <a:buChar char="l"/>
            </a:pPr>
            <a:r>
              <a:rPr lang="ja-JP" altLang="en-US" b="1" dirty="0"/>
              <a:t>國學院大學の</a:t>
            </a:r>
            <a:r>
              <a:rPr lang="en-US" altLang="ja-JP" b="1" dirty="0"/>
              <a:t>HP</a:t>
            </a:r>
            <a:r>
              <a:rPr lang="ja-JP" altLang="en-US" b="1" dirty="0"/>
              <a:t>では：</a:t>
            </a:r>
            <a:endParaRPr lang="en-US" altLang="ja-JP" b="1" dirty="0"/>
          </a:p>
          <a:p>
            <a:r>
              <a:rPr lang="ja-JP" altLang="en-US" b="1" dirty="0"/>
              <a:t>　天之忍許呂別という別名は、他の島々の別名と同じく、島を人体化した表現と捉えられる。「忍」を押しなべて・一体にするの意、「許呂」を凝る意と取り、隠岐島の周囲の小さな島々が一体に凝った印象による、という説を紹介している。</a:t>
            </a:r>
            <a:endParaRPr lang="en-US" altLang="ja-JP" b="1" dirty="0"/>
          </a:p>
          <a:p>
            <a:pPr marL="285750" indent="-285750">
              <a:buFont typeface="Wingdings" panose="05000000000000000000" pitchFamily="2" charset="2"/>
              <a:buChar char="l"/>
            </a:pPr>
            <a:r>
              <a:rPr lang="ja-JP" altLang="en-US" b="1" dirty="0"/>
              <a:t>アイヌ語には、</a:t>
            </a:r>
            <a:r>
              <a:rPr lang="en-US" altLang="ja-JP" b="1" dirty="0"/>
              <a:t>osi</a:t>
            </a:r>
            <a:r>
              <a:rPr lang="ja-JP" altLang="en-US" b="1" dirty="0"/>
              <a:t>：後ろで、後ろから、</a:t>
            </a:r>
            <a:r>
              <a:rPr lang="en-US" altLang="ja-JP" b="1" dirty="0"/>
              <a:t>kor</a:t>
            </a:r>
            <a:r>
              <a:rPr lang="ja-JP" altLang="en-US" b="1" dirty="0"/>
              <a:t>：生まれる、という語彙があるがどんなものだろう。島後を親と見立てて島前が三つ子島、当然親より後に生まれた！</a:t>
            </a:r>
            <a:endParaRPr lang="en-US" altLang="ja-JP" b="1" dirty="0"/>
          </a:p>
          <a:p>
            <a:pPr marL="285750" indent="-285750">
              <a:buFont typeface="Wingdings" panose="05000000000000000000" pitchFamily="2" charset="2"/>
              <a:buChar char="l"/>
            </a:pPr>
            <a:r>
              <a:rPr lang="ja-JP" altLang="en-US" b="1" dirty="0"/>
              <a:t>「別」も「依別：</a:t>
            </a:r>
            <a:r>
              <a:rPr lang="en-US" altLang="ja-JP" b="1" dirty="0"/>
              <a:t>iriwaki</a:t>
            </a:r>
            <a:r>
              <a:rPr lang="ja-JP" altLang="en-US" b="1" dirty="0"/>
              <a:t>なら、兄弟姉妹、従兄弟姉妹」が参照されよう</a:t>
            </a:r>
            <a:endParaRPr lang="en-US" altLang="ja-JP" b="1" dirty="0"/>
          </a:p>
          <a:p>
            <a:pPr marL="285750" indent="-285750">
              <a:buFont typeface="Wingdings" panose="05000000000000000000" pitchFamily="2" charset="2"/>
              <a:buChar char="l"/>
            </a:pPr>
            <a:r>
              <a:rPr lang="ja-JP" altLang="en-US" b="1" dirty="0"/>
              <a:t>「依」：</a:t>
            </a:r>
            <a:r>
              <a:rPr lang="en-US" altLang="ja-JP" b="1" dirty="0"/>
              <a:t>ir</a:t>
            </a:r>
            <a:r>
              <a:rPr lang="ja-JP" altLang="en-US" b="1" dirty="0"/>
              <a:t>なら、血が繋がっている、の意。∴「別」</a:t>
            </a:r>
            <a:r>
              <a:rPr lang="en-US" altLang="ja-JP" b="1" dirty="0"/>
              <a:t>waki</a:t>
            </a:r>
            <a:r>
              <a:rPr lang="ja-JP" altLang="en-US" b="1" dirty="0"/>
              <a:t>だけでも「兄弟」か。</a:t>
            </a:r>
          </a:p>
          <a:p>
            <a:endParaRPr kumimoji="1" lang="ja-JP" altLang="en-US" dirty="0"/>
          </a:p>
        </p:txBody>
      </p:sp>
    </p:spTree>
    <p:extLst>
      <p:ext uri="{BB962C8B-B14F-4D97-AF65-F5344CB8AC3E}">
        <p14:creationId xmlns:p14="http://schemas.microsoft.com/office/powerpoint/2010/main" val="72462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E02FB22-92C0-4AEC-BE77-42AFFC964D14}"/>
              </a:ext>
            </a:extLst>
          </p:cNvPr>
          <p:cNvSpPr txBox="1"/>
          <p:nvPr/>
        </p:nvSpPr>
        <p:spPr>
          <a:xfrm>
            <a:off x="451344" y="2295448"/>
            <a:ext cx="10344647" cy="4450449"/>
          </a:xfrm>
          <a:prstGeom prst="rect">
            <a:avLst/>
          </a:prstGeom>
          <a:noFill/>
        </p:spPr>
        <p:txBody>
          <a:bodyPr wrap="square" rtlCol="0">
            <a:spAutoFit/>
          </a:bodyPr>
          <a:lstStyle/>
          <a:p>
            <a:pPr marL="342900" lvl="0" indent="-342900" fontAlgn="base">
              <a:spcBef>
                <a:spcPct val="20000"/>
              </a:spcBef>
              <a:spcAft>
                <a:spcPct val="0"/>
              </a:spcAft>
              <a:buFontTx/>
              <a:buChar char="•"/>
            </a:pPr>
            <a:r>
              <a:rPr lang="ja-JP" altLang="ja-JP" sz="2400" b="1" dirty="0">
                <a:latin typeface="+mn-ea"/>
              </a:rPr>
              <a:t>「沖」を意味するアイヌ語 rep の周辺を探ってみる。</a:t>
            </a:r>
            <a:r>
              <a:rPr lang="en-US" altLang="ja-JP" sz="2400" b="1" dirty="0">
                <a:latin typeface="+mn-ea"/>
              </a:rPr>
              <a:t>repunkamuy[</a:t>
            </a:r>
            <a:r>
              <a:rPr lang="ja-JP" altLang="en-US" sz="2400" b="1" dirty="0">
                <a:latin typeface="+mn-ea"/>
              </a:rPr>
              <a:t>＜ </a:t>
            </a:r>
            <a:r>
              <a:rPr lang="en-US" altLang="ja-JP" sz="2400" b="1" dirty="0">
                <a:latin typeface="+mn-ea"/>
              </a:rPr>
              <a:t>rep(</a:t>
            </a:r>
            <a:r>
              <a:rPr lang="ja-JP" altLang="en-US" sz="2400" b="1" dirty="0">
                <a:latin typeface="+mn-ea"/>
              </a:rPr>
              <a:t>沖）</a:t>
            </a:r>
            <a:r>
              <a:rPr lang="en-US" altLang="ja-JP" sz="2400" b="1" dirty="0">
                <a:latin typeface="+mn-ea"/>
              </a:rPr>
              <a:t>un</a:t>
            </a:r>
            <a:r>
              <a:rPr lang="ja-JP" altLang="en-US" sz="2400" b="1" dirty="0">
                <a:latin typeface="+mn-ea"/>
              </a:rPr>
              <a:t>（にいる）</a:t>
            </a:r>
            <a:r>
              <a:rPr lang="en-US" altLang="ja-JP" sz="2400" b="1" dirty="0">
                <a:latin typeface="+mn-ea"/>
              </a:rPr>
              <a:t>kamuy(</a:t>
            </a:r>
            <a:r>
              <a:rPr lang="ja-JP" altLang="en-US" sz="2400" b="1" dirty="0">
                <a:latin typeface="+mn-ea"/>
              </a:rPr>
              <a:t>神）</a:t>
            </a:r>
            <a:r>
              <a:rPr lang="en-US" altLang="ja-JP" sz="2400" b="1" dirty="0">
                <a:latin typeface="+mn-ea"/>
              </a:rPr>
              <a:t>]</a:t>
            </a:r>
            <a:r>
              <a:rPr lang="ja-JP" altLang="en-US" sz="2400" b="1" dirty="0">
                <a:latin typeface="+mn-ea"/>
              </a:rPr>
              <a:t>という語があり「シャチ」のことである。</a:t>
            </a:r>
            <a:endParaRPr lang="en-US" altLang="ja-JP" sz="2400" b="1" dirty="0">
              <a:latin typeface="+mn-ea"/>
            </a:endParaRPr>
          </a:p>
          <a:p>
            <a:pPr marL="342900" indent="-342900" fontAlgn="base">
              <a:spcBef>
                <a:spcPct val="20000"/>
              </a:spcBef>
              <a:spcAft>
                <a:spcPct val="0"/>
              </a:spcAft>
              <a:buFontTx/>
              <a:buChar char="•"/>
            </a:pPr>
            <a:endParaRPr lang="en-US" altLang="ja-JP" sz="2400" b="1" dirty="0">
              <a:latin typeface="+mn-ea"/>
            </a:endParaRPr>
          </a:p>
          <a:p>
            <a:pPr marL="342900" indent="-342900" fontAlgn="base">
              <a:spcBef>
                <a:spcPct val="20000"/>
              </a:spcBef>
              <a:spcAft>
                <a:spcPct val="0"/>
              </a:spcAft>
              <a:buFontTx/>
              <a:buChar char="•"/>
            </a:pPr>
            <a:r>
              <a:rPr lang="ja-JP" altLang="en-US" sz="2400" b="1" dirty="0">
                <a:latin typeface="+mn-ea"/>
              </a:rPr>
              <a:t>シャチはまた、</a:t>
            </a:r>
            <a:r>
              <a:rPr lang="en-US" altLang="ja-JP" sz="2400" b="1" dirty="0">
                <a:latin typeface="+mn-ea"/>
              </a:rPr>
              <a:t>isoyankekur [</a:t>
            </a:r>
            <a:r>
              <a:rPr lang="ja-JP" altLang="en-US" sz="2400" b="1" dirty="0">
                <a:latin typeface="+mn-ea"/>
              </a:rPr>
              <a:t>＜</a:t>
            </a:r>
            <a:r>
              <a:rPr lang="en-US" altLang="ja-JP" sz="2400" b="1" dirty="0">
                <a:latin typeface="+mn-ea"/>
              </a:rPr>
              <a:t>iso-yanke-kur</a:t>
            </a:r>
            <a:r>
              <a:rPr lang="ja-JP" altLang="en-US" sz="2400" b="1" dirty="0">
                <a:latin typeface="+mn-ea"/>
              </a:rPr>
              <a:t>（海さち（クジラ）を・浜へ上げる・神）</a:t>
            </a:r>
            <a:r>
              <a:rPr lang="en-US" altLang="ja-JP" sz="2400" b="1" dirty="0">
                <a:latin typeface="+mn-ea"/>
              </a:rPr>
              <a:t>]</a:t>
            </a:r>
            <a:r>
              <a:rPr lang="ja-JP" altLang="en-US" sz="2400" b="1" dirty="0">
                <a:latin typeface="+mn-ea"/>
              </a:rPr>
              <a:t>、とも呼ばれる＜参照：</a:t>
            </a:r>
            <a:r>
              <a:rPr lang="en-US" altLang="ja-JP" sz="2400" b="1" dirty="0">
                <a:latin typeface="+mn-ea"/>
              </a:rPr>
              <a:t>『</a:t>
            </a:r>
            <a:r>
              <a:rPr lang="ja-JP" altLang="en-US" sz="2400" b="1" dirty="0">
                <a:latin typeface="+mn-ea"/>
              </a:rPr>
              <a:t>壱岐国風土記逸文</a:t>
            </a:r>
            <a:r>
              <a:rPr lang="en-US" altLang="ja-JP" sz="2400" b="1" dirty="0">
                <a:latin typeface="+mn-ea"/>
              </a:rPr>
              <a:t>』</a:t>
            </a:r>
            <a:r>
              <a:rPr lang="ja-JP" altLang="en-US" sz="2400" b="1" dirty="0">
                <a:latin typeface="+mn-ea"/>
              </a:rPr>
              <a:t>（鯨伏郷）＞</a:t>
            </a:r>
          </a:p>
          <a:p>
            <a:pPr marL="342900" lvl="0" indent="-342900" fontAlgn="base">
              <a:spcBef>
                <a:spcPct val="20000"/>
              </a:spcBef>
              <a:spcAft>
                <a:spcPct val="0"/>
              </a:spcAft>
              <a:buFontTx/>
              <a:buChar char="•"/>
            </a:pPr>
            <a:endParaRPr lang="en-US" altLang="ja-JP" sz="2400" b="1" dirty="0">
              <a:latin typeface="+mn-ea"/>
            </a:endParaRPr>
          </a:p>
          <a:p>
            <a:pPr marL="342900" lvl="0" indent="-342900" fontAlgn="base">
              <a:spcBef>
                <a:spcPct val="20000"/>
              </a:spcBef>
              <a:spcAft>
                <a:spcPct val="0"/>
              </a:spcAft>
              <a:buFontTx/>
              <a:buChar char="•"/>
            </a:pPr>
            <a:r>
              <a:rPr lang="ja-JP" altLang="en-US" sz="2400" b="1" dirty="0">
                <a:latin typeface="+mn-ea"/>
              </a:rPr>
              <a:t>ここで</a:t>
            </a:r>
            <a:r>
              <a:rPr lang="en-US" altLang="ja-JP" sz="2400" b="1" dirty="0">
                <a:latin typeface="+mn-ea"/>
              </a:rPr>
              <a:t>iso</a:t>
            </a:r>
            <a:r>
              <a:rPr lang="ja-JP" altLang="en-US" sz="2400" b="1" dirty="0">
                <a:latin typeface="+mn-ea"/>
              </a:rPr>
              <a:t>が獲物一般、海幸（鯨）、山幸（熊）などを意味し、</a:t>
            </a:r>
            <a:r>
              <a:rPr lang="en-US" altLang="ja-JP" sz="2400" b="1" dirty="0">
                <a:latin typeface="+mn-ea"/>
              </a:rPr>
              <a:t>isopo</a:t>
            </a:r>
            <a:r>
              <a:rPr lang="ja-JP" altLang="en-US" sz="2400" b="1" dirty="0">
                <a:latin typeface="+mn-ea"/>
              </a:rPr>
              <a:t>が小さい獲物→兎の意味であることを知れば因幡の白兎の話が想起されよう。</a:t>
            </a:r>
          </a:p>
        </p:txBody>
      </p:sp>
      <p:sp>
        <p:nvSpPr>
          <p:cNvPr id="7" name="テキスト ボックス 6">
            <a:extLst>
              <a:ext uri="{FF2B5EF4-FFF2-40B4-BE49-F238E27FC236}">
                <a16:creationId xmlns:a16="http://schemas.microsoft.com/office/drawing/2014/main" id="{C3B5017C-6A98-43AD-99D5-030547EA784E}"/>
              </a:ext>
            </a:extLst>
          </p:cNvPr>
          <p:cNvSpPr txBox="1"/>
          <p:nvPr/>
        </p:nvSpPr>
        <p:spPr>
          <a:xfrm>
            <a:off x="1396009" y="515015"/>
            <a:ext cx="7964129" cy="1200329"/>
          </a:xfrm>
          <a:prstGeom prst="rect">
            <a:avLst/>
          </a:prstGeom>
          <a:noFill/>
        </p:spPr>
        <p:txBody>
          <a:bodyPr wrap="square" rtlCol="0">
            <a:spAutoFit/>
          </a:bodyPr>
          <a:lstStyle/>
          <a:p>
            <a:pPr lvl="0" algn="ctr" eaLnBrk="0" fontAlgn="base" hangingPunct="0">
              <a:spcBef>
                <a:spcPct val="0"/>
              </a:spcBef>
              <a:spcAft>
                <a:spcPct val="0"/>
              </a:spcAft>
            </a:pPr>
            <a:r>
              <a:rPr lang="ja-JP" altLang="ja-JP" sz="3600" dirty="0">
                <a:solidFill>
                  <a:srgbClr val="44546A"/>
                </a:solidFill>
                <a:latin typeface="Arial" panose="020B0604020202020204" pitchFamily="34" charset="0"/>
                <a:ea typeface="ＭＳ Ｐゴシック" panose="020B0600070205080204" pitchFamily="50" charset="-128"/>
              </a:rPr>
              <a:t>「沖にいる神」アイヌ語では</a:t>
            </a:r>
            <a:br>
              <a:rPr lang="ja-JP" altLang="ja-JP" sz="3600" dirty="0">
                <a:solidFill>
                  <a:srgbClr val="44546A"/>
                </a:solidFill>
                <a:latin typeface="Arial" panose="020B0604020202020204" pitchFamily="34" charset="0"/>
                <a:ea typeface="ＭＳ Ｐゴシック" panose="020B0600070205080204" pitchFamily="50" charset="-128"/>
              </a:rPr>
            </a:br>
            <a:r>
              <a:rPr lang="ja-JP" altLang="ja-JP" sz="3600" dirty="0">
                <a:solidFill>
                  <a:srgbClr val="44546A"/>
                </a:solidFill>
                <a:latin typeface="Arial" panose="020B0604020202020204" pitchFamily="34" charset="0"/>
                <a:ea typeface="ＭＳ Ｐゴシック" panose="020B0600070205080204" pitchFamily="50" charset="-128"/>
              </a:rPr>
              <a:t>「シャチ」のことである</a:t>
            </a:r>
            <a:endParaRPr kumimoji="0" lang="ja-JP" altLang="ja-JP"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49359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59890F-E25F-48BB-9AAB-31E6CC12586F}"/>
              </a:ext>
            </a:extLst>
          </p:cNvPr>
          <p:cNvSpPr>
            <a:spLocks noGrp="1"/>
          </p:cNvSpPr>
          <p:nvPr>
            <p:ph type="title"/>
          </p:nvPr>
        </p:nvSpPr>
        <p:spPr>
          <a:xfrm>
            <a:off x="818577" y="504636"/>
            <a:ext cx="10519064" cy="768481"/>
          </a:xfrm>
          <a:ln w="28575">
            <a:solidFill>
              <a:schemeClr val="tx1"/>
            </a:solidFill>
          </a:ln>
        </p:spPr>
        <p:txBody>
          <a:bodyPr anchor="b">
            <a:normAutofit fontScale="90000"/>
          </a:bodyPr>
          <a:lstStyle/>
          <a:p>
            <a:br>
              <a:rPr lang="en-US" altLang="ja-JP" b="1" dirty="0"/>
            </a:br>
            <a:r>
              <a:rPr lang="ja-JP" altLang="en-US" b="1" dirty="0">
                <a:latin typeface="+mn-ea"/>
                <a:ea typeface="+mn-ea"/>
              </a:rPr>
              <a:t>伊</a:t>
            </a:r>
            <a:r>
              <a:rPr lang="ja-JP" altLang="ja-JP" b="1" dirty="0">
                <a:latin typeface="+mn-ea"/>
                <a:ea typeface="+mn-ea"/>
              </a:rPr>
              <a:t>豫</a:t>
            </a:r>
            <a:r>
              <a:rPr lang="ja-JP" altLang="en-US" b="1" dirty="0">
                <a:latin typeface="+mn-ea"/>
                <a:ea typeface="+mn-ea"/>
              </a:rPr>
              <a:t>之二名島</a:t>
            </a:r>
            <a:r>
              <a:rPr lang="en-US" altLang="ja-JP" dirty="0"/>
              <a:t>	</a:t>
            </a:r>
            <a:r>
              <a:rPr lang="en-US" altLang="ja-JP" sz="2000" b="1" dirty="0"/>
              <a:t>re</a:t>
            </a:r>
            <a:r>
              <a:rPr lang="ja-JP" altLang="en-US" sz="2000" b="1" dirty="0"/>
              <a:t>は「</a:t>
            </a:r>
            <a:r>
              <a:rPr lang="en-US" altLang="ja-JP" sz="2000" b="1" dirty="0"/>
              <a:t>3</a:t>
            </a:r>
            <a:r>
              <a:rPr lang="ja-JP" altLang="en-US" sz="2000" b="1" dirty="0"/>
              <a:t>」を意味すると前述した。</a:t>
            </a:r>
            <a:r>
              <a:rPr lang="en-US" altLang="ja-JP" sz="2000" b="1" dirty="0"/>
              <a:t>re</a:t>
            </a:r>
            <a:r>
              <a:rPr lang="ja-JP" altLang="en-US" sz="2000" b="1" dirty="0"/>
              <a:t>は更に「名前」をも意味する。</a:t>
            </a:r>
            <a:endParaRPr kumimoji="1" lang="ja-JP" altLang="en-US" sz="2000" dirty="0"/>
          </a:p>
        </p:txBody>
      </p:sp>
      <p:sp>
        <p:nvSpPr>
          <p:cNvPr id="4" name="テキスト プレースホルダー 3">
            <a:extLst>
              <a:ext uri="{FF2B5EF4-FFF2-40B4-BE49-F238E27FC236}">
                <a16:creationId xmlns:a16="http://schemas.microsoft.com/office/drawing/2014/main" id="{3EE406A3-BA5E-44BF-960D-4B27DF8DD4CE}"/>
              </a:ext>
            </a:extLst>
          </p:cNvPr>
          <p:cNvSpPr>
            <a:spLocks noGrp="1"/>
          </p:cNvSpPr>
          <p:nvPr>
            <p:ph idx="1"/>
          </p:nvPr>
        </p:nvSpPr>
        <p:spPr>
          <a:xfrm>
            <a:off x="838200" y="1445343"/>
            <a:ext cx="5415116" cy="5181600"/>
          </a:xfrm>
        </p:spPr>
        <p:txBody>
          <a:bodyPr>
            <a:normAutofit/>
          </a:bodyPr>
          <a:lstStyle/>
          <a:p>
            <a:r>
              <a:rPr lang="ja-JP" altLang="en-US" sz="2000" b="1" dirty="0"/>
              <a:t>古事記で四国のことを「伊</a:t>
            </a:r>
            <a:r>
              <a:rPr lang="ja-JP" altLang="ja-JP" sz="2000" b="1" dirty="0"/>
              <a:t>豫</a:t>
            </a:r>
            <a:r>
              <a:rPr lang="ja-JP" altLang="en-US" sz="2000" b="1" dirty="0"/>
              <a:t>之二名島」と云う。</a:t>
            </a:r>
            <a:endParaRPr lang="en-US" altLang="ja-JP" sz="2000" b="1" dirty="0"/>
          </a:p>
          <a:p>
            <a:r>
              <a:rPr lang="ja-JP" altLang="en-US" sz="2000" b="1" dirty="0"/>
              <a:t>「二つの名前（を持つ）島」をアイヌ語で云うなら </a:t>
            </a:r>
            <a:r>
              <a:rPr lang="en-US" altLang="ja-JP" sz="2000" b="1" dirty="0"/>
              <a:t>tu re (kor) sir </a:t>
            </a:r>
            <a:r>
              <a:rPr lang="ja-JP" altLang="en-US" sz="2000" b="1" dirty="0"/>
              <a:t>。</a:t>
            </a:r>
            <a:r>
              <a:rPr lang="en-US" altLang="ja-JP" sz="2000" b="1" dirty="0"/>
              <a:t>(2=tu, </a:t>
            </a:r>
            <a:r>
              <a:rPr lang="ja-JP" altLang="en-US" sz="2000" b="1" dirty="0"/>
              <a:t>名前＝</a:t>
            </a:r>
            <a:r>
              <a:rPr lang="en-US" altLang="ja-JP" sz="2000" b="1" dirty="0"/>
              <a:t>re)</a:t>
            </a:r>
          </a:p>
          <a:p>
            <a:r>
              <a:rPr lang="ja-JP" altLang="en-US" sz="2000" b="1" dirty="0"/>
              <a:t>一方、アイヌ語 </a:t>
            </a:r>
            <a:r>
              <a:rPr lang="en-US" altLang="ja-JP" sz="2000" b="1" dirty="0"/>
              <a:t>turesi </a:t>
            </a:r>
            <a:r>
              <a:rPr lang="ja-JP" altLang="en-US" sz="2000" b="1" dirty="0"/>
              <a:t>は「妹」を意味する。</a:t>
            </a:r>
            <a:endParaRPr lang="en-US" altLang="ja-JP" sz="2000" b="1" dirty="0"/>
          </a:p>
          <a:p>
            <a:r>
              <a:rPr lang="ja-JP" altLang="en-US" sz="2000" b="1" dirty="0"/>
              <a:t>古事記では四つの国の二つに男性の名、残る二つの国に女性の名を与えている。</a:t>
            </a:r>
            <a:endParaRPr lang="en-US" altLang="ja-JP" sz="2000" b="1" dirty="0"/>
          </a:p>
          <a:p>
            <a:r>
              <a:rPr lang="ja-JP" altLang="en-US" sz="2000" b="1" dirty="0"/>
              <a:t>伊</a:t>
            </a:r>
            <a:r>
              <a:rPr lang="ja-JP" altLang="ja-JP" sz="2000" b="1" dirty="0"/>
              <a:t>豫</a:t>
            </a:r>
            <a:r>
              <a:rPr lang="ja-JP" altLang="en-US" sz="2000" b="1" dirty="0"/>
              <a:t>の</a:t>
            </a:r>
            <a:r>
              <a:rPr lang="ja-JP" altLang="en-US" sz="2000" b="1" dirty="0">
                <a:solidFill>
                  <a:srgbClr val="FF0000"/>
                </a:solidFill>
              </a:rPr>
              <a:t>愛比売</a:t>
            </a:r>
            <a:r>
              <a:rPr lang="ja-JP" altLang="en-US" sz="2000" b="1" dirty="0"/>
              <a:t>と土左の</a:t>
            </a:r>
            <a:r>
              <a:rPr lang="ja-JP" altLang="en-US" sz="2000" b="1" dirty="0">
                <a:solidFill>
                  <a:srgbClr val="FF0000"/>
                </a:solidFill>
              </a:rPr>
              <a:t>建依別 </a:t>
            </a:r>
            <a:r>
              <a:rPr lang="ja-JP" altLang="en-US" sz="2000" b="1" dirty="0"/>
              <a:t>（</a:t>
            </a:r>
            <a:r>
              <a:rPr lang="en-US" altLang="ja-JP" sz="2000" b="1" dirty="0"/>
              <a:t>[</a:t>
            </a:r>
            <a:r>
              <a:rPr lang="ja-JP" altLang="en-US" sz="2000" b="1" dirty="0"/>
              <a:t>愛</a:t>
            </a:r>
            <a:r>
              <a:rPr lang="en-US" altLang="ja-JP" sz="2000" b="1" dirty="0"/>
              <a:t>]</a:t>
            </a:r>
            <a:r>
              <a:rPr lang="ja-JP" altLang="en-US" sz="2000" b="1" dirty="0"/>
              <a:t>らしい姫様と力強い</a:t>
            </a:r>
            <a:r>
              <a:rPr lang="en-US" altLang="ja-JP" sz="2000" b="1" dirty="0"/>
              <a:t>[</a:t>
            </a:r>
            <a:r>
              <a:rPr lang="ja-JP" altLang="en-US" sz="2000" b="1" dirty="0"/>
              <a:t>建</a:t>
            </a:r>
            <a:r>
              <a:rPr lang="en-US" altLang="ja-JP" sz="2000" b="1" dirty="0"/>
              <a:t>]</a:t>
            </a:r>
            <a:r>
              <a:rPr lang="ja-JP" altLang="en-US" sz="2000" b="1" dirty="0"/>
              <a:t>の対）</a:t>
            </a:r>
            <a:br>
              <a:rPr lang="ja-JP" altLang="en-US" sz="2000" b="1" dirty="0"/>
            </a:br>
            <a:r>
              <a:rPr lang="ja-JP" altLang="en-US" sz="2000" b="1" dirty="0"/>
              <a:t>粟の</a:t>
            </a:r>
            <a:r>
              <a:rPr lang="ja-JP" altLang="en-US" sz="2000" b="1" dirty="0">
                <a:solidFill>
                  <a:srgbClr val="00B050"/>
                </a:solidFill>
              </a:rPr>
              <a:t>大宜都比売</a:t>
            </a:r>
            <a:r>
              <a:rPr lang="ja-JP" altLang="en-US" sz="2000" b="1" dirty="0"/>
              <a:t>と讃岐の</a:t>
            </a:r>
            <a:r>
              <a:rPr lang="ja-JP" altLang="en-US" sz="2000" b="1" dirty="0">
                <a:solidFill>
                  <a:srgbClr val="00B050"/>
                </a:solidFill>
              </a:rPr>
              <a:t>飯依比古</a:t>
            </a:r>
            <a:r>
              <a:rPr lang="ja-JP" altLang="en-US" sz="2000" b="1" dirty="0"/>
              <a:t>（両方とも穀物・食物関係）</a:t>
            </a:r>
          </a:p>
          <a:p>
            <a:r>
              <a:rPr lang="ja-JP" altLang="en-US" sz="2000" b="1" dirty="0"/>
              <a:t>という兄妹（姉弟）とか夫妻とかか。</a:t>
            </a:r>
            <a:endParaRPr lang="en-US" altLang="ja-JP" sz="2000" b="1" dirty="0"/>
          </a:p>
          <a:p>
            <a:r>
              <a:rPr lang="ja-JP" altLang="en-US" sz="2000" b="1" dirty="0"/>
              <a:t>依別：</a:t>
            </a:r>
            <a:r>
              <a:rPr lang="en-US" altLang="ja-JP" sz="2000" b="1" dirty="0"/>
              <a:t>iriwaki</a:t>
            </a:r>
            <a:r>
              <a:rPr lang="ja-JP" altLang="en-US" sz="2000" b="1" dirty="0"/>
              <a:t>なら、兄弟姉妹、従兄弟姉妹</a:t>
            </a:r>
            <a:endParaRPr lang="en-US" altLang="ja-JP" sz="2000" b="1" dirty="0"/>
          </a:p>
          <a:p>
            <a:r>
              <a:rPr lang="ja-JP" altLang="en-US" sz="2000" b="1" dirty="0"/>
              <a:t>依：</a:t>
            </a:r>
            <a:r>
              <a:rPr lang="en-US" altLang="ja-JP" sz="2000" b="1" dirty="0"/>
              <a:t>ir</a:t>
            </a:r>
            <a:r>
              <a:rPr lang="ja-JP" altLang="en-US" sz="2000" b="1" dirty="0"/>
              <a:t>なら、血が繋がっている、の意</a:t>
            </a:r>
          </a:p>
          <a:p>
            <a:endParaRPr kumimoji="1" lang="ja-JP" altLang="en-US" sz="2000" b="1" dirty="0"/>
          </a:p>
        </p:txBody>
      </p:sp>
      <p:sp>
        <p:nvSpPr>
          <p:cNvPr id="6" name="テキスト ボックス 5">
            <a:extLst>
              <a:ext uri="{FF2B5EF4-FFF2-40B4-BE49-F238E27FC236}">
                <a16:creationId xmlns:a16="http://schemas.microsoft.com/office/drawing/2014/main" id="{83F09805-3FE8-4714-A5D8-02143AC23D76}"/>
              </a:ext>
            </a:extLst>
          </p:cNvPr>
          <p:cNvSpPr txBox="1"/>
          <p:nvPr/>
        </p:nvSpPr>
        <p:spPr>
          <a:xfrm>
            <a:off x="6989198" y="1445343"/>
            <a:ext cx="4063116" cy="4339650"/>
          </a:xfrm>
          <a:prstGeom prst="rect">
            <a:avLst/>
          </a:prstGeom>
          <a:noFill/>
          <a:ln w="12700">
            <a:solidFill>
              <a:srgbClr val="FF0000"/>
            </a:solidFill>
          </a:ln>
        </p:spPr>
        <p:txBody>
          <a:bodyPr wrap="square" rtlCol="0">
            <a:spAutoFit/>
          </a:bodyPr>
          <a:lstStyle/>
          <a:p>
            <a:r>
              <a:rPr lang="ja-JP" altLang="ja-JP" dirty="0"/>
              <a:t>　</a:t>
            </a:r>
            <a:r>
              <a:rPr lang="ja-JP" altLang="ja-JP" sz="1600" dirty="0"/>
              <a:t>次に</a:t>
            </a:r>
            <a:r>
              <a:rPr lang="ja-JP" altLang="ja-JP" sz="1600" b="1" dirty="0"/>
              <a:t>伊豫之二名島</a:t>
            </a:r>
            <a:r>
              <a:rPr lang="ja-JP" altLang="ja-JP" sz="1600" dirty="0"/>
              <a:t>を生みき。此の島は、身一つにして 面四つ在り。面每に名有り。故、伊豫國は愛比賣と謂ひ、讃岐國は飯依比古と謂ひ、粟國は大宜都比資と謂ひ、土左國は建依別と謂ふ。</a:t>
            </a:r>
          </a:p>
          <a:p>
            <a:endParaRPr kumimoji="1" lang="en-US" altLang="ja-JP" sz="1600" b="1" dirty="0"/>
          </a:p>
          <a:p>
            <a:r>
              <a:rPr kumimoji="1" lang="ja-JP" altLang="en-US" sz="1600" b="1" dirty="0"/>
              <a:t>伊</a:t>
            </a:r>
            <a:r>
              <a:rPr lang="ja-JP" altLang="ja-JP" sz="1600" b="1" dirty="0"/>
              <a:t>豫</a:t>
            </a:r>
            <a:r>
              <a:rPr kumimoji="1" lang="ja-JP" altLang="en-US" sz="1600" b="1" dirty="0"/>
              <a:t>は　愛比売　</a:t>
            </a:r>
            <a:r>
              <a:rPr kumimoji="1" lang="en-US" altLang="ja-JP" sz="1600" b="1" dirty="0"/>
              <a:t>(</a:t>
            </a:r>
            <a:r>
              <a:rPr kumimoji="1" lang="ja-JP" altLang="en-US" sz="1600" b="1" dirty="0"/>
              <a:t>卑弥呼の宗女　壹與！</a:t>
            </a:r>
            <a:r>
              <a:rPr kumimoji="1" lang="en-US" altLang="ja-JP" sz="1600" b="1" dirty="0"/>
              <a:t>)</a:t>
            </a:r>
          </a:p>
          <a:p>
            <a:r>
              <a:rPr lang="ja-JP" altLang="en-US" sz="1600" b="1" dirty="0"/>
              <a:t>土左は　建依別</a:t>
            </a:r>
          </a:p>
          <a:p>
            <a:r>
              <a:rPr kumimoji="1" lang="ja-JP" altLang="en-US" sz="1600" b="1" dirty="0"/>
              <a:t>　が「愛・建」の対になるか。</a:t>
            </a:r>
            <a:endParaRPr kumimoji="1" lang="en-US" altLang="ja-JP" sz="1600" b="1" dirty="0"/>
          </a:p>
          <a:p>
            <a:r>
              <a:rPr kumimoji="1" lang="ja-JP" altLang="en-US" sz="1600" b="1" dirty="0"/>
              <a:t>讃岐は　飯依比古</a:t>
            </a:r>
            <a:endParaRPr kumimoji="1" lang="en-US" altLang="ja-JP" sz="1600" b="1" dirty="0"/>
          </a:p>
          <a:p>
            <a:r>
              <a:rPr kumimoji="1" lang="ja-JP" altLang="en-US" sz="1600" b="1" dirty="0"/>
              <a:t>粟　は　大宜都比売</a:t>
            </a:r>
            <a:endParaRPr kumimoji="1" lang="en-US" altLang="ja-JP" sz="1600" b="1" dirty="0"/>
          </a:p>
          <a:p>
            <a:r>
              <a:rPr kumimoji="1" lang="ja-JP" altLang="en-US" sz="1600" b="1" dirty="0"/>
              <a:t>　が「</a:t>
            </a:r>
            <a:r>
              <a:rPr lang="ja-JP" altLang="en-US" sz="1600" b="1" dirty="0"/>
              <a:t>飯・宜」の食物対</a:t>
            </a:r>
            <a:r>
              <a:rPr kumimoji="1" lang="ja-JP" altLang="en-US" sz="1600" b="1" dirty="0"/>
              <a:t>になるか。</a:t>
            </a:r>
            <a:endParaRPr kumimoji="1" lang="en-US" altLang="ja-JP" sz="1600" b="1" dirty="0"/>
          </a:p>
          <a:p>
            <a:pPr algn="ctr"/>
            <a:r>
              <a:rPr lang="ja-JP" altLang="en-US" sz="1600" b="1" dirty="0"/>
              <a:t>★</a:t>
            </a:r>
            <a:endParaRPr lang="en-US" altLang="ja-JP" sz="1600" b="1" dirty="0"/>
          </a:p>
          <a:p>
            <a:r>
              <a:rPr kumimoji="1" lang="ja-JP" altLang="en-US" sz="1600" b="1" dirty="0"/>
              <a:t>宇和島市三間の小学校・</a:t>
            </a:r>
            <a:r>
              <a:rPr kumimoji="1" lang="en-US" altLang="ja-JP" sz="1600" b="1" dirty="0"/>
              <a:t>JR</a:t>
            </a:r>
            <a:r>
              <a:rPr kumimoji="1" lang="ja-JP" altLang="en-US" sz="1600" b="1" dirty="0"/>
              <a:t>駅名に二名</a:t>
            </a:r>
            <a:endParaRPr kumimoji="1" lang="en-US" altLang="ja-JP" sz="1600" b="1" dirty="0"/>
          </a:p>
          <a:p>
            <a:r>
              <a:rPr kumimoji="1" lang="ja-JP" altLang="en-US" sz="1600" b="1" dirty="0"/>
              <a:t>西宇和郡の神社、郵便局に二名、二名津漁港、二名小学校跡</a:t>
            </a:r>
            <a:endParaRPr kumimoji="1" lang="en-US" altLang="ja-JP" sz="1600" b="1" dirty="0"/>
          </a:p>
          <a:p>
            <a:r>
              <a:rPr kumimoji="1" lang="ja-JP" altLang="en-US" b="1" dirty="0"/>
              <a:t>　（西宇和郡伊方町には原発）</a:t>
            </a:r>
            <a:endParaRPr kumimoji="1" lang="en-US" altLang="ja-JP" b="1" dirty="0"/>
          </a:p>
        </p:txBody>
      </p:sp>
    </p:spTree>
    <p:extLst>
      <p:ext uri="{BB962C8B-B14F-4D97-AF65-F5344CB8AC3E}">
        <p14:creationId xmlns:p14="http://schemas.microsoft.com/office/powerpoint/2010/main" val="4184739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8DA2FA-A22A-4B70-BCFA-8DC2EA02738B}"/>
              </a:ext>
            </a:extLst>
          </p:cNvPr>
          <p:cNvSpPr>
            <a:spLocks noGrp="1"/>
          </p:cNvSpPr>
          <p:nvPr>
            <p:ph type="title"/>
          </p:nvPr>
        </p:nvSpPr>
        <p:spPr>
          <a:xfrm>
            <a:off x="1877557" y="463449"/>
            <a:ext cx="8217074" cy="873739"/>
          </a:xfrm>
          <a:ln w="28575">
            <a:solidFill>
              <a:schemeClr val="tx1"/>
            </a:solidFill>
          </a:ln>
        </p:spPr>
        <p:txBody>
          <a:bodyPr>
            <a:normAutofit/>
          </a:bodyPr>
          <a:lstStyle/>
          <a:p>
            <a:pPr algn="ctr"/>
            <a:r>
              <a:rPr lang="ja-JP" altLang="en-US" sz="2800" b="1" dirty="0">
                <a:latin typeface="+mn-ea"/>
                <a:ea typeface="+mn-ea"/>
              </a:rPr>
              <a:t>粟の大宜都比売：古事記による</a:t>
            </a:r>
            <a:r>
              <a:rPr kumimoji="1" lang="ja-JP" altLang="en-US" sz="2800" b="1" dirty="0">
                <a:latin typeface="+mn-ea"/>
                <a:ea typeface="+mn-ea"/>
              </a:rPr>
              <a:t>食物起源伝承</a:t>
            </a:r>
            <a:br>
              <a:rPr kumimoji="1" lang="en-US" altLang="ja-JP" sz="2800" b="1" dirty="0">
                <a:latin typeface="+mn-ea"/>
                <a:ea typeface="+mn-ea"/>
              </a:rPr>
            </a:br>
            <a:r>
              <a:rPr kumimoji="1" lang="ja-JP" altLang="en-US" sz="2800" b="1" dirty="0">
                <a:latin typeface="+mn-ea"/>
                <a:ea typeface="+mn-ea"/>
              </a:rPr>
              <a:t>　</a:t>
            </a:r>
            <a:r>
              <a:rPr kumimoji="1" lang="ja-JP" altLang="en-US" sz="2000" b="1" dirty="0">
                <a:latin typeface="+mn-ea"/>
                <a:ea typeface="+mn-ea"/>
              </a:rPr>
              <a:t>アイヌの伝承・インドネシアのハイヌベレ伝承</a:t>
            </a:r>
          </a:p>
        </p:txBody>
      </p:sp>
      <p:sp>
        <p:nvSpPr>
          <p:cNvPr id="3" name="コンテンツ プレースホルダー 2">
            <a:extLst>
              <a:ext uri="{FF2B5EF4-FFF2-40B4-BE49-F238E27FC236}">
                <a16:creationId xmlns:a16="http://schemas.microsoft.com/office/drawing/2014/main" id="{127B00A0-8621-47A4-BAEB-8E82F8D2F37C}"/>
              </a:ext>
            </a:extLst>
          </p:cNvPr>
          <p:cNvSpPr>
            <a:spLocks noGrp="1"/>
          </p:cNvSpPr>
          <p:nvPr>
            <p:ph idx="1"/>
          </p:nvPr>
        </p:nvSpPr>
        <p:spPr>
          <a:xfrm>
            <a:off x="838200" y="1720645"/>
            <a:ext cx="10515600" cy="4456318"/>
          </a:xfrm>
          <a:ln>
            <a:noFill/>
          </a:ln>
        </p:spPr>
        <p:txBody>
          <a:bodyPr>
            <a:normAutofit/>
          </a:bodyPr>
          <a:lstStyle/>
          <a:p>
            <a:pPr>
              <a:lnSpc>
                <a:spcPct val="110000"/>
              </a:lnSpc>
            </a:pPr>
            <a:r>
              <a:rPr lang="ja-JP" altLang="en-US" sz="2000" b="1" dirty="0"/>
              <a:t>大宜都比売は大気都比売神、大宜津比売神、大気津比売神とも書かれる。</a:t>
            </a:r>
            <a:r>
              <a:rPr lang="en-US" altLang="ja-JP" sz="2000" b="1" dirty="0"/>
              <a:t>『</a:t>
            </a:r>
            <a:r>
              <a:rPr lang="ja-JP" altLang="en-US" sz="2000" b="1" dirty="0"/>
              <a:t>古事記</a:t>
            </a:r>
            <a:r>
              <a:rPr lang="en-US" altLang="ja-JP" sz="2000" b="1" dirty="0"/>
              <a:t>』</a:t>
            </a:r>
            <a:r>
              <a:rPr lang="ja-JP" altLang="en-US" sz="2000" b="1" dirty="0"/>
              <a:t>のストーリーは次のようになっている。</a:t>
            </a:r>
            <a:r>
              <a:rPr lang="en-US" altLang="ja-JP" sz="2000" b="1" dirty="0"/>
              <a:t>(</a:t>
            </a:r>
            <a:r>
              <a:rPr lang="ja-JP" altLang="en-US" sz="2000" b="1" dirty="0"/>
              <a:t>「ケ」は日本古語で食物のこと</a:t>
            </a:r>
            <a:r>
              <a:rPr lang="en-US" altLang="ja-JP" sz="2000" b="1" dirty="0"/>
              <a:t>)</a:t>
            </a:r>
            <a:r>
              <a:rPr lang="ja-JP" altLang="en-US" sz="2000" b="1" dirty="0"/>
              <a:t>：</a:t>
            </a:r>
          </a:p>
          <a:p>
            <a:pPr marL="0" indent="0">
              <a:lnSpc>
                <a:spcPct val="110000"/>
              </a:lnSpc>
              <a:buNone/>
            </a:pPr>
            <a:r>
              <a:rPr lang="ja-JP" altLang="en-US" sz="2000" b="1" dirty="0"/>
              <a:t>高天原を追放された須佐之男命は、空腹を覚えて大気都比売神に食物を求め、大気都比売神はおもむろに様々な食物を須佐之男命に与えた。それを不審に思った須佐之男命が食事の用意をする大気都比売神の様子を覗いてみると、</a:t>
            </a:r>
            <a:r>
              <a:rPr lang="ja-JP" altLang="en-US" sz="2000" b="1" dirty="0">
                <a:solidFill>
                  <a:srgbClr val="FF0000"/>
                </a:solidFill>
              </a:rPr>
              <a:t>大気都比売神は鼻や口、尻から食材を取り出し</a:t>
            </a:r>
            <a:r>
              <a:rPr lang="ja-JP" altLang="en-US" sz="2000" b="1" dirty="0"/>
              <a:t>、それを調理していた。須佐之男命は、そんな汚い物を食べさせていたのかと怒り、大気都比売神を殺してしまった。すると、大気都比売神の頭から蚕が生まれ、目から稲が生まれ、耳から粟が生まれ、鼻から小豆が生まれ、陰部から麦が生まれ、尻から大豆が生まれた。</a:t>
            </a:r>
            <a:r>
              <a:rPr lang="en-US" altLang="ja-JP" sz="2000" b="1" dirty="0"/>
              <a:t>(Wiki</a:t>
            </a:r>
            <a:r>
              <a:rPr lang="ja-JP" altLang="en-US" sz="2000" b="1" dirty="0"/>
              <a:t>より）</a:t>
            </a:r>
            <a:endParaRPr lang="en-US" altLang="ja-JP" sz="2000" b="1" dirty="0"/>
          </a:p>
          <a:p>
            <a:pPr marL="0" indent="0">
              <a:lnSpc>
                <a:spcPct val="110000"/>
              </a:lnSpc>
              <a:buNone/>
            </a:pPr>
            <a:r>
              <a:rPr lang="ja-JP" altLang="en-US" sz="2000" b="1" dirty="0"/>
              <a:t>・</a:t>
            </a:r>
            <a:r>
              <a:rPr lang="en-US" altLang="ja-JP" sz="2000" b="1" dirty="0"/>
              <a:t>『</a:t>
            </a:r>
            <a:r>
              <a:rPr lang="ja-JP" altLang="en-US" sz="2000" b="1" dirty="0"/>
              <a:t>日本書紀</a:t>
            </a:r>
            <a:r>
              <a:rPr lang="en-US" altLang="ja-JP" sz="2000" b="1" dirty="0"/>
              <a:t>』</a:t>
            </a:r>
            <a:r>
              <a:rPr lang="ja-JP" altLang="en-US" sz="2000" b="1" dirty="0"/>
              <a:t>では、同様の伝承で保食神（うけもちのかみ）が月夜見尊</a:t>
            </a:r>
            <a:r>
              <a:rPr lang="en-US" altLang="ja-JP" sz="2000" b="1" dirty="0"/>
              <a:t>(</a:t>
            </a:r>
            <a:r>
              <a:rPr lang="ja-JP" altLang="en-US" sz="2000" b="1" dirty="0"/>
              <a:t>ツクヨミノミコト</a:t>
            </a:r>
            <a:r>
              <a:rPr lang="en-US" altLang="ja-JP" sz="2000" b="1" dirty="0"/>
              <a:t>)</a:t>
            </a:r>
            <a:r>
              <a:rPr lang="ja-JP" altLang="en-US" sz="2000" b="1" dirty="0"/>
              <a:t>に殺され、死体の各部分には牛馬</a:t>
            </a:r>
            <a:r>
              <a:rPr lang="en-US" altLang="ja-JP" sz="2000" b="1" dirty="0"/>
              <a:t>,</a:t>
            </a:r>
            <a:r>
              <a:rPr lang="ja-JP" altLang="en-US" sz="2000" b="1" dirty="0"/>
              <a:t>繭</a:t>
            </a:r>
            <a:r>
              <a:rPr lang="en-US" altLang="ja-JP" sz="2000" b="1" dirty="0"/>
              <a:t>,</a:t>
            </a:r>
            <a:r>
              <a:rPr lang="ja-JP" altLang="en-US" sz="2000" b="1" dirty="0"/>
              <a:t>五穀が生じていた、とする。</a:t>
            </a:r>
          </a:p>
          <a:p>
            <a:endParaRPr kumimoji="1" lang="ja-JP" altLang="en-US" b="1" dirty="0"/>
          </a:p>
        </p:txBody>
      </p:sp>
    </p:spTree>
    <p:extLst>
      <p:ext uri="{BB962C8B-B14F-4D97-AF65-F5344CB8AC3E}">
        <p14:creationId xmlns:p14="http://schemas.microsoft.com/office/powerpoint/2010/main" val="250598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ECB37DDA-EDE6-4ACD-9355-0FBA3599AB72}"/>
              </a:ext>
            </a:extLst>
          </p:cNvPr>
          <p:cNvSpPr>
            <a:spLocks noGrp="1"/>
          </p:cNvSpPr>
          <p:nvPr>
            <p:ph type="body" sz="half" idx="2"/>
          </p:nvPr>
        </p:nvSpPr>
        <p:spPr>
          <a:xfrm>
            <a:off x="667385" y="953729"/>
            <a:ext cx="6321812" cy="6950194"/>
          </a:xfrm>
        </p:spPr>
        <p:txBody>
          <a:bodyPr>
            <a:noAutofit/>
          </a:bodyPr>
          <a:lstStyle/>
          <a:p>
            <a:r>
              <a:rPr lang="ja-JP" altLang="en-US" sz="1400" b="1" dirty="0"/>
              <a:t>　　　　　</a:t>
            </a:r>
            <a:endParaRPr lang="en-US" altLang="ja-JP" sz="1400" b="1" dirty="0"/>
          </a:p>
          <a:p>
            <a:pPr>
              <a:lnSpc>
                <a:spcPct val="50000"/>
              </a:lnSpc>
            </a:pPr>
            <a:r>
              <a:rPr lang="ja-JP" altLang="en-US" sz="1400" b="1" dirty="0"/>
              <a:t>俺は立派な酋長で立派な妻を持ち仲睦く暮して居た。</a:t>
            </a:r>
            <a:endParaRPr lang="en-US" altLang="ja-JP" sz="1400" b="1" dirty="0"/>
          </a:p>
          <a:p>
            <a:pPr>
              <a:lnSpc>
                <a:spcPct val="50000"/>
              </a:lnSpc>
            </a:pPr>
            <a:r>
              <a:rPr lang="ja-JP" altLang="en-US" sz="1400" b="1" dirty="0"/>
              <a:t>すると或日次の様な噂が聞えて来た</a:t>
            </a:r>
            <a:r>
              <a:rPr lang="en-US" altLang="ja-JP" sz="1400" b="1" dirty="0"/>
              <a:t>——</a:t>
            </a:r>
            <a:r>
              <a:rPr lang="ja-JP" altLang="en-US" sz="1400" b="1" dirty="0"/>
              <a:t>東の方から</a:t>
            </a:r>
            <a:r>
              <a:rPr lang="en-US" altLang="ja-JP" sz="1400" b="1" dirty="0"/>
              <a:t>,</a:t>
            </a:r>
            <a:r>
              <a:rPr lang="ja-JP" altLang="en-US" sz="1400" b="1" dirty="0"/>
              <a:t>小さな女が小娘を</a:t>
            </a:r>
          </a:p>
          <a:p>
            <a:pPr>
              <a:lnSpc>
                <a:spcPct val="50000"/>
              </a:lnSpc>
            </a:pPr>
            <a:r>
              <a:rPr lang="ja-JP" altLang="en-US" sz="1400" b="1" dirty="0"/>
              <a:t>連れて</a:t>
            </a:r>
            <a:r>
              <a:rPr lang="en-US" altLang="ja-JP" sz="1400" b="1" dirty="0"/>
              <a:t>,</a:t>
            </a:r>
            <a:r>
              <a:rPr lang="ja-JP" altLang="en-US" sz="1400" b="1" dirty="0"/>
              <a:t>村毎に酋長の家を訪ねて泊り込み</a:t>
            </a:r>
            <a:r>
              <a:rPr lang="en-US" altLang="ja-JP" sz="1400" b="1" dirty="0"/>
              <a:t>,</a:t>
            </a:r>
            <a:r>
              <a:rPr lang="ja-JP" altLang="en-US" sz="1400" b="1" i="1" dirty="0"/>
              <a:t>お椀を借りては物陰に行って</a:t>
            </a:r>
          </a:p>
          <a:p>
            <a:pPr>
              <a:lnSpc>
                <a:spcPct val="50000"/>
              </a:lnSpc>
            </a:pPr>
            <a:r>
              <a:rPr lang="ja-JP" altLang="en-US" sz="1400" b="1" i="1" dirty="0"/>
              <a:t>その中に</a:t>
            </a:r>
            <a:r>
              <a:rPr lang="ja-JP" altLang="en-US" sz="1400" b="1" i="1" dirty="0">
                <a:solidFill>
                  <a:srgbClr val="FF0000"/>
                </a:solidFill>
              </a:rPr>
              <a:t>脱糞し</a:t>
            </a:r>
            <a:r>
              <a:rPr lang="en-US" altLang="ja-JP" sz="1400" b="1" i="1" dirty="0">
                <a:solidFill>
                  <a:srgbClr val="FF0000"/>
                </a:solidFill>
              </a:rPr>
              <a:t>,</a:t>
            </a:r>
            <a:r>
              <a:rPr lang="ja-JP" altLang="en-US" sz="1400" b="1" i="1" dirty="0">
                <a:solidFill>
                  <a:srgbClr val="FF0000"/>
                </a:solidFill>
              </a:rPr>
              <a:t>酋長に食べて</a:t>
            </a:r>
            <a:r>
              <a:rPr lang="ja-JP" altLang="en-US" sz="1400" b="1" i="1" dirty="0"/>
              <a:t>頂戴と言って差出す</a:t>
            </a:r>
            <a:r>
              <a:rPr lang="ja-JP" altLang="en-US" sz="1400" b="1" dirty="0"/>
              <a:t>。酋長が汚ながって食</a:t>
            </a:r>
          </a:p>
          <a:p>
            <a:pPr>
              <a:lnSpc>
                <a:spcPct val="50000"/>
              </a:lnSpc>
            </a:pPr>
            <a:r>
              <a:rPr lang="ja-JP" altLang="en-US" sz="1400" b="1" dirty="0"/>
              <a:t>ベないと</a:t>
            </a:r>
            <a:r>
              <a:rPr lang="en-US" altLang="ja-JP" sz="1400" b="1" dirty="0"/>
              <a:t>,</a:t>
            </a:r>
            <a:r>
              <a:rPr lang="ja-JP" altLang="en-US" sz="1400" b="1" dirty="0"/>
              <a:t>ひどく怒ってさんざんに罵倒しながら又次の村へ来て</a:t>
            </a:r>
            <a:r>
              <a:rPr lang="en-US" altLang="ja-JP" sz="1400" b="1" dirty="0"/>
              <a:t>,</a:t>
            </a:r>
            <a:r>
              <a:rPr lang="ja-JP" altLang="en-US" sz="1400" b="1" dirty="0"/>
              <a:t>同じ事</a:t>
            </a:r>
          </a:p>
          <a:p>
            <a:pPr>
              <a:lnSpc>
                <a:spcPct val="50000"/>
              </a:lnSpc>
            </a:pPr>
            <a:r>
              <a:rPr lang="ja-JP" altLang="en-US" sz="1400" b="1" dirty="0"/>
              <a:t>を要求しつつ</a:t>
            </a:r>
            <a:r>
              <a:rPr lang="en-US" altLang="ja-JP" sz="1400" b="1" dirty="0"/>
              <a:t>,</a:t>
            </a:r>
            <a:r>
              <a:rPr lang="ja-JP" altLang="en-US" sz="1400" b="1" dirty="0"/>
              <a:t>今はもう此の村の近くへやって来て居る</a:t>
            </a:r>
            <a:r>
              <a:rPr lang="en-US" altLang="ja-JP" sz="1400" b="1" dirty="0"/>
              <a:t>——</a:t>
            </a:r>
            <a:r>
              <a:rPr lang="ja-JP" altLang="en-US" sz="1400" b="1" dirty="0"/>
              <a:t>というのだっ</a:t>
            </a:r>
          </a:p>
          <a:p>
            <a:pPr>
              <a:lnSpc>
                <a:spcPct val="50000"/>
              </a:lnSpc>
            </a:pPr>
            <a:r>
              <a:rPr lang="ja-JP" altLang="en-US" sz="1400" b="1" dirty="0"/>
              <a:t>た。若しそれが事実なら</a:t>
            </a:r>
            <a:r>
              <a:rPr lang="en-US" altLang="ja-JP" sz="1400" b="1" dirty="0"/>
              <a:t>,</a:t>
            </a:r>
            <a:r>
              <a:rPr lang="ja-JP" altLang="en-US" sz="1400" b="1" dirty="0"/>
              <a:t>俺の村だけを避けて行く訳はないと思ったので</a:t>
            </a:r>
            <a:r>
              <a:rPr lang="en-US" altLang="ja-JP" sz="1400" b="1" dirty="0"/>
              <a:t>,</a:t>
            </a:r>
          </a:p>
          <a:p>
            <a:pPr>
              <a:lnSpc>
                <a:spcPct val="50000"/>
              </a:lnSpc>
            </a:pPr>
            <a:r>
              <a:rPr lang="ja-JP" altLang="en-US" sz="1400" b="1" dirty="0"/>
              <a:t>俺は心の中で</a:t>
            </a:r>
            <a:r>
              <a:rPr lang="en-US" altLang="ja-JP" sz="1400" b="1" dirty="0"/>
              <a:t>,</a:t>
            </a:r>
            <a:r>
              <a:rPr lang="ja-JP" altLang="en-US" sz="1400" b="1" dirty="0"/>
              <a:t>火の婆神や家の神や憑神たちに聞かせて</a:t>
            </a:r>
            <a:r>
              <a:rPr lang="en-US" altLang="ja-JP" sz="1400" b="1" dirty="0"/>
              <a:t>,</a:t>
            </a:r>
            <a:r>
              <a:rPr lang="ja-JP" altLang="en-US" sz="1400" b="1" dirty="0"/>
              <a:t>神様といふもの</a:t>
            </a:r>
          </a:p>
          <a:p>
            <a:pPr>
              <a:lnSpc>
                <a:spcPct val="50000"/>
              </a:lnSpc>
            </a:pPr>
            <a:r>
              <a:rPr lang="ja-JP" altLang="en-US" sz="1400" b="1" dirty="0"/>
              <a:t>は何事でも御存じなのだから</a:t>
            </a:r>
            <a:r>
              <a:rPr lang="en-US" altLang="ja-JP" sz="1400" b="1" dirty="0"/>
              <a:t>,</a:t>
            </a:r>
            <a:r>
              <a:rPr lang="ja-JP" altLang="en-US" sz="1400" b="1" dirty="0"/>
              <a:t>噂の女どもが若しも悪性の者ならば</a:t>
            </a:r>
            <a:r>
              <a:rPr lang="en-US" altLang="ja-JP" sz="1400" b="1" dirty="0"/>
              <a:t>,</a:t>
            </a:r>
            <a:r>
              <a:rPr lang="ja-JP" altLang="en-US" sz="1400" b="1" dirty="0"/>
              <a:t>此の</a:t>
            </a:r>
          </a:p>
          <a:p>
            <a:pPr>
              <a:lnSpc>
                <a:spcPct val="50000"/>
              </a:lnSpc>
            </a:pPr>
            <a:r>
              <a:rPr lang="ja-JP" altLang="en-US" sz="1400" b="1" dirty="0"/>
              <a:t>村へは向けさせないでくれる様にと</a:t>
            </a:r>
            <a:r>
              <a:rPr lang="en-US" altLang="ja-JP" sz="1400" b="1" dirty="0"/>
              <a:t>,</a:t>
            </a:r>
            <a:r>
              <a:rPr lang="ja-JP" altLang="en-US" sz="1400" b="1" dirty="0"/>
              <a:t>　ひたすら念じて居た。</a:t>
            </a:r>
            <a:endParaRPr lang="en-US" altLang="ja-JP" sz="1400" b="1" dirty="0"/>
          </a:p>
          <a:p>
            <a:pPr>
              <a:lnSpc>
                <a:spcPct val="50000"/>
              </a:lnSpc>
            </a:pPr>
            <a:r>
              <a:rPr lang="ja-JP" altLang="en-US" sz="1400" b="1" dirty="0"/>
              <a:t>妻も俺の身を案じて</a:t>
            </a:r>
            <a:r>
              <a:rPr lang="en-US" altLang="ja-JP" sz="1400" b="1" dirty="0"/>
              <a:t>,</a:t>
            </a:r>
            <a:r>
              <a:rPr lang="ja-JP" altLang="en-US" sz="1400" b="1" dirty="0"/>
              <a:t>ひどく　しょげ切って居た。</a:t>
            </a:r>
          </a:p>
          <a:p>
            <a:pPr>
              <a:lnSpc>
                <a:spcPct val="50000"/>
              </a:lnSpc>
            </a:pPr>
            <a:r>
              <a:rPr lang="ja-JP" altLang="en-US" sz="1400" b="1" dirty="0"/>
              <a:t>すると或日</a:t>
            </a:r>
            <a:r>
              <a:rPr lang="en-US" altLang="ja-JP" sz="1400" b="1" dirty="0"/>
              <a:t>,</a:t>
            </a:r>
            <a:r>
              <a:rPr lang="ja-JP" altLang="en-US" sz="1400" b="1" dirty="0"/>
              <a:t>戸外で犬の吠える声がした。妻が戸口へ出てから直ぐ戻つ</a:t>
            </a:r>
          </a:p>
          <a:p>
            <a:pPr>
              <a:lnSpc>
                <a:spcPct val="50000"/>
              </a:lnSpc>
            </a:pPr>
            <a:r>
              <a:rPr lang="ja-JP" altLang="en-US" sz="1400" b="1" dirty="0"/>
              <a:t>て来て</a:t>
            </a:r>
            <a:r>
              <a:rPr lang="en-US" altLang="ja-JP" sz="1400" b="1" dirty="0"/>
              <a:t>,</a:t>
            </a:r>
            <a:r>
              <a:rPr lang="ja-JP" altLang="en-US" sz="1400" b="1" dirty="0"/>
              <a:t>例の女どもがいよいよやって来たと告げた。それでは座席など整</a:t>
            </a:r>
          </a:p>
          <a:p>
            <a:pPr>
              <a:lnSpc>
                <a:spcPct val="50000"/>
              </a:lnSpc>
            </a:pPr>
            <a:r>
              <a:rPr lang="ja-JP" altLang="en-US" sz="1400" b="1" dirty="0"/>
              <a:t>へてお入れ申せ</a:t>
            </a:r>
            <a:r>
              <a:rPr lang="en-US" altLang="ja-JP" sz="1400" b="1" dirty="0"/>
              <a:t>,</a:t>
            </a:r>
            <a:r>
              <a:rPr lang="ja-JP" altLang="en-US" sz="1400" b="1" dirty="0"/>
              <a:t>と俺が言ふと</a:t>
            </a:r>
            <a:r>
              <a:rPr lang="en-US" altLang="ja-JP" sz="1400" b="1" dirty="0"/>
              <a:t>,</a:t>
            </a:r>
            <a:r>
              <a:rPr lang="ja-JP" altLang="en-US" sz="1400" b="1" dirty="0"/>
              <a:t>妻は忌々しげにざっと客席の塵を払って</a:t>
            </a:r>
          </a:p>
          <a:p>
            <a:pPr>
              <a:lnSpc>
                <a:spcPct val="50000"/>
              </a:lnSpc>
            </a:pPr>
            <a:r>
              <a:rPr lang="ja-JP" altLang="en-US" sz="1400" b="1" dirty="0"/>
              <a:t>から</a:t>
            </a:r>
            <a:r>
              <a:rPr lang="en-US" altLang="ja-JP" sz="1400" b="1" dirty="0"/>
              <a:t>,</a:t>
            </a:r>
            <a:r>
              <a:rPr lang="ja-JP" altLang="en-US" sz="1400" b="1" dirty="0"/>
              <a:t>女どもを案内して来た。見れば成程小さな女ではあったが</a:t>
            </a:r>
            <a:r>
              <a:rPr lang="en-US" altLang="ja-JP" sz="1400" b="1" dirty="0"/>
              <a:t>,</a:t>
            </a:r>
            <a:r>
              <a:rPr lang="ja-JP" altLang="en-US" sz="1400" b="1" dirty="0"/>
              <a:t>悪性の</a:t>
            </a:r>
          </a:p>
          <a:p>
            <a:pPr>
              <a:lnSpc>
                <a:spcPct val="50000"/>
              </a:lnSpc>
            </a:pPr>
            <a:r>
              <a:rPr lang="ja-JP" altLang="en-US" sz="1400" b="1" dirty="0"/>
              <a:t>者とは更に見受けられず</a:t>
            </a:r>
            <a:r>
              <a:rPr lang="en-US" altLang="ja-JP" sz="1400" b="1" dirty="0"/>
              <a:t>,</a:t>
            </a:r>
            <a:r>
              <a:rPr lang="ja-JP" altLang="en-US" sz="1400" b="1" dirty="0"/>
              <a:t>続いて這入って来た小娘と共に</a:t>
            </a:r>
            <a:r>
              <a:rPr lang="en-US" altLang="ja-JP" sz="1400" b="1" dirty="0"/>
              <a:t>,</a:t>
            </a:r>
            <a:r>
              <a:rPr lang="ja-JP" altLang="en-US" sz="1400" b="1" dirty="0"/>
              <a:t>神</a:t>
            </a:r>
            <a:r>
              <a:rPr lang="en-US" altLang="ja-JP" sz="1400" b="1" dirty="0"/>
              <a:t>(</a:t>
            </a:r>
            <a:r>
              <a:rPr lang="ja-JP" altLang="en-US" sz="1400" b="1" dirty="0"/>
              <a:t>の）貌を具へ</a:t>
            </a:r>
          </a:p>
          <a:p>
            <a:pPr>
              <a:lnSpc>
                <a:spcPct val="50000"/>
              </a:lnSpc>
            </a:pPr>
            <a:r>
              <a:rPr lang="ja-JP" altLang="en-US" sz="1400" b="1" dirty="0"/>
              <a:t>てゐる様に思へた。左座に並んで坐った。俺が会釈すると</a:t>
            </a:r>
            <a:r>
              <a:rPr lang="en-US" altLang="ja-JP" sz="1400" b="1" dirty="0"/>
              <a:t>,</a:t>
            </a:r>
            <a:r>
              <a:rPr lang="ja-JP" altLang="en-US" sz="1400" b="1" dirty="0"/>
              <a:t>二人共ひどく</a:t>
            </a:r>
            <a:endParaRPr lang="en-US" altLang="ja-JP" sz="1400" b="1" dirty="0"/>
          </a:p>
          <a:p>
            <a:pPr>
              <a:lnSpc>
                <a:spcPct val="50000"/>
              </a:lnSpc>
            </a:pPr>
            <a:r>
              <a:rPr lang="ja-JP" altLang="en-US" sz="1400" b="1" dirty="0"/>
              <a:t>喜んで</a:t>
            </a:r>
            <a:r>
              <a:rPr lang="en-US" altLang="ja-JP" sz="1400" b="1" dirty="0"/>
              <a:t>,</a:t>
            </a:r>
            <a:r>
              <a:rPr lang="ja-JP" altLang="en-US" sz="1400" b="1" dirty="0"/>
              <a:t>炉の火に当りながら</a:t>
            </a:r>
            <a:r>
              <a:rPr lang="en-US" altLang="ja-JP" sz="1400" b="1" dirty="0"/>
              <a:t>,</a:t>
            </a:r>
            <a:r>
              <a:rPr lang="ja-JP" altLang="en-US" sz="1400" b="1" dirty="0"/>
              <a:t>四方山話を始めた。聞いて居るとそれが皆</a:t>
            </a:r>
          </a:p>
          <a:p>
            <a:pPr>
              <a:lnSpc>
                <a:spcPct val="50000"/>
              </a:lnSpc>
            </a:pPr>
            <a:r>
              <a:rPr lang="ja-JP" altLang="en-US" sz="1400" b="1" dirty="0"/>
              <a:t>神々の噂ばかりであった。俺も善い話題ばかりを択んで話して居ると</a:t>
            </a:r>
            <a:r>
              <a:rPr lang="en-US" altLang="ja-JP" sz="1400" b="1" dirty="0"/>
              <a:t>,</a:t>
            </a:r>
            <a:r>
              <a:rPr lang="ja-JP" altLang="en-US" sz="1400" b="1" dirty="0"/>
              <a:t>小</a:t>
            </a:r>
          </a:p>
          <a:p>
            <a:pPr>
              <a:lnSpc>
                <a:spcPct val="50000"/>
              </a:lnSpc>
            </a:pPr>
            <a:r>
              <a:rPr lang="ja-JP" altLang="en-US" sz="1400" b="1" dirty="0"/>
              <a:t>女が話の隙と捉へて</a:t>
            </a:r>
            <a:r>
              <a:rPr lang="en-US" altLang="ja-JP" sz="1400" b="1" dirty="0"/>
              <a:t>,</a:t>
            </a:r>
            <a:r>
              <a:rPr lang="ja-JP" altLang="en-US" sz="1400" b="1" dirty="0"/>
              <a:t>お椀を貸して下され</a:t>
            </a:r>
            <a:r>
              <a:rPr lang="en-US" altLang="ja-JP" sz="1400" b="1" dirty="0"/>
              <a:t>,</a:t>
            </a:r>
            <a:r>
              <a:rPr lang="ja-JP" altLang="en-US" sz="1400" b="1" dirty="0"/>
              <a:t>と言う。貸してやると聞きし</a:t>
            </a:r>
          </a:p>
          <a:p>
            <a:pPr>
              <a:lnSpc>
                <a:spcPct val="50000"/>
              </a:lnSpc>
            </a:pPr>
            <a:r>
              <a:rPr lang="ja-JP" altLang="en-US" sz="1400" b="1" dirty="0"/>
              <a:t>に違はず</a:t>
            </a:r>
            <a:r>
              <a:rPr lang="en-US" altLang="ja-JP" sz="1400" b="1" dirty="0"/>
              <a:t>,</a:t>
            </a:r>
            <a:r>
              <a:rPr lang="ja-JP" altLang="en-US" sz="1400" b="1" dirty="0"/>
              <a:t>物蔭へ向いて何かごとごとして居たが</a:t>
            </a:r>
            <a:r>
              <a:rPr lang="en-US" altLang="ja-JP" sz="1400" b="1" dirty="0"/>
              <a:t>,</a:t>
            </a:r>
            <a:r>
              <a:rPr lang="ja-JP" altLang="en-US" sz="1400" b="1" dirty="0"/>
              <a:t>やがて大椀にいっばい何</a:t>
            </a:r>
          </a:p>
          <a:p>
            <a:pPr>
              <a:lnSpc>
                <a:spcPct val="50000"/>
              </a:lnSpc>
            </a:pPr>
            <a:r>
              <a:rPr lang="ja-JP" altLang="en-US" sz="1400" b="1" dirty="0"/>
              <a:t>かしらどろどろした変なものを容れて</a:t>
            </a:r>
            <a:r>
              <a:rPr lang="en-US" altLang="ja-JP" sz="1400" b="1" dirty="0"/>
              <a:t>,</a:t>
            </a:r>
            <a:r>
              <a:rPr lang="ja-JP" altLang="en-US" sz="1400" b="1" dirty="0"/>
              <a:t>俺の前へ差出した。人間の汚物な</a:t>
            </a:r>
          </a:p>
          <a:p>
            <a:pPr>
              <a:lnSpc>
                <a:spcPct val="50000"/>
              </a:lnSpc>
            </a:pPr>
            <a:r>
              <a:rPr lang="ja-JP" altLang="en-US" sz="1400" b="1" dirty="0"/>
              <a:t>ら悪臭を発しそうなものなのに</a:t>
            </a:r>
            <a:r>
              <a:rPr lang="en-US" altLang="ja-JP" sz="1400" b="1" dirty="0"/>
              <a:t>,</a:t>
            </a:r>
            <a:r>
              <a:rPr lang="ja-JP" altLang="en-US" sz="1400" b="1" dirty="0"/>
              <a:t>悪臭どころか</a:t>
            </a:r>
            <a:r>
              <a:rPr lang="en-US" altLang="ja-JP" sz="1400" b="1" dirty="0"/>
              <a:t>,</a:t>
            </a:r>
            <a:r>
              <a:rPr lang="ja-JP" altLang="en-US" sz="1400" b="1" dirty="0"/>
              <a:t>旨そうな実がぷんぷん鼻</a:t>
            </a:r>
          </a:p>
          <a:p>
            <a:pPr>
              <a:lnSpc>
                <a:spcPct val="50000"/>
              </a:lnSpc>
            </a:pPr>
            <a:r>
              <a:rPr lang="ja-JP" altLang="en-US" sz="1400" b="1" dirty="0"/>
              <a:t>を衝いた。押頂いて食ペて見ると</a:t>
            </a:r>
            <a:r>
              <a:rPr lang="en-US" altLang="ja-JP" sz="1400" b="1" dirty="0"/>
              <a:t>,</a:t>
            </a:r>
            <a:r>
              <a:rPr lang="ja-JP" altLang="en-US" sz="1400" b="1" dirty="0"/>
              <a:t>何とも言われぬ好い味。独りで食ペる</a:t>
            </a:r>
          </a:p>
          <a:p>
            <a:pPr>
              <a:lnSpc>
                <a:spcPct val="50000"/>
              </a:lnSpc>
            </a:pPr>
            <a:r>
              <a:rPr lang="ja-JP" altLang="en-US" sz="1400" b="1" dirty="0"/>
              <a:t>のも惜しいので</a:t>
            </a:r>
            <a:r>
              <a:rPr lang="en-US" altLang="ja-JP" sz="1400" b="1" dirty="0"/>
              <a:t>,</a:t>
            </a:r>
            <a:r>
              <a:rPr lang="ja-JP" altLang="en-US" sz="1400" b="1" dirty="0"/>
              <a:t>食べさしを妻に伸べると</a:t>
            </a:r>
            <a:r>
              <a:rPr lang="en-US" altLang="ja-JP" sz="1400" b="1" dirty="0"/>
              <a:t>,</a:t>
            </a:r>
            <a:r>
              <a:rPr lang="ja-JP" altLang="en-US" sz="1400" b="1" dirty="0"/>
              <a:t>妻も押頂いて受け</a:t>
            </a:r>
            <a:r>
              <a:rPr lang="en-US" altLang="ja-JP" sz="1400" b="1" dirty="0"/>
              <a:t>,</a:t>
            </a:r>
            <a:r>
              <a:rPr lang="ja-JP" altLang="en-US" sz="1400" b="1" dirty="0"/>
              <a:t>大変旨そ</a:t>
            </a:r>
          </a:p>
          <a:p>
            <a:pPr>
              <a:lnSpc>
                <a:spcPct val="50000"/>
              </a:lnSpc>
            </a:pPr>
            <a:r>
              <a:rPr lang="ja-JP" altLang="en-US" sz="1400" b="1" dirty="0"/>
              <a:t>うに食ぺたのであった。それを見た女達は非常に喜んで</a:t>
            </a:r>
            <a:r>
              <a:rPr lang="en-US" altLang="ja-JP" sz="1400" b="1" dirty="0"/>
              <a:t>,</a:t>
            </a:r>
            <a:r>
              <a:rPr lang="ja-JP" altLang="en-US" sz="1400" b="1" dirty="0"/>
              <a:t>にこにこしなが</a:t>
            </a:r>
          </a:p>
          <a:p>
            <a:pPr>
              <a:lnSpc>
                <a:spcPct val="50000"/>
              </a:lnSpc>
            </a:pPr>
            <a:r>
              <a:rPr lang="ja-JP" altLang="en-US" sz="1400" b="1" dirty="0"/>
              <a:t>ら歓談をまじえ</a:t>
            </a:r>
            <a:r>
              <a:rPr lang="en-US" altLang="ja-JP" sz="1400" b="1" dirty="0"/>
              <a:t>,</a:t>
            </a:r>
            <a:r>
              <a:rPr lang="ja-JP" altLang="en-US" sz="1400" b="1" dirty="0"/>
              <a:t>やがて妻が敷いた花ござの寝床に這入るのだった。俺達も</a:t>
            </a:r>
          </a:p>
          <a:p>
            <a:pPr>
              <a:lnSpc>
                <a:spcPct val="50000"/>
              </a:lnSpc>
            </a:pPr>
            <a:r>
              <a:rPr lang="ja-JP" altLang="en-US" sz="1400" b="1" dirty="0"/>
              <a:t>好い気持で寝に就くと</a:t>
            </a:r>
            <a:r>
              <a:rPr lang="en-US" altLang="ja-JP" sz="1400" b="1" dirty="0"/>
              <a:t>,</a:t>
            </a:r>
            <a:r>
              <a:rPr lang="ja-JP" altLang="en-US" sz="1400" b="1" dirty="0"/>
              <a:t>何待かぐっすり寝入ってしまった。（云々・・・）</a:t>
            </a:r>
            <a:endParaRPr lang="en-US" altLang="ja-JP" sz="1400" b="1" dirty="0"/>
          </a:p>
          <a:p>
            <a:pPr>
              <a:lnSpc>
                <a:spcPct val="50000"/>
              </a:lnSpc>
            </a:pPr>
            <a:endParaRPr lang="ja-JP" altLang="en-US" sz="1400" b="1" dirty="0"/>
          </a:p>
          <a:p>
            <a:endParaRPr kumimoji="1" lang="ja-JP" altLang="en-US" sz="1400" b="1" dirty="0"/>
          </a:p>
        </p:txBody>
      </p:sp>
      <p:sp>
        <p:nvSpPr>
          <p:cNvPr id="9" name="テキスト ボックス 8">
            <a:extLst>
              <a:ext uri="{FF2B5EF4-FFF2-40B4-BE49-F238E27FC236}">
                <a16:creationId xmlns:a16="http://schemas.microsoft.com/office/drawing/2014/main" id="{DA7979B8-FD91-4629-A07F-FC8A5577D817}"/>
              </a:ext>
            </a:extLst>
          </p:cNvPr>
          <p:cNvSpPr txBox="1"/>
          <p:nvPr/>
        </p:nvSpPr>
        <p:spPr>
          <a:xfrm>
            <a:off x="6989197" y="4186404"/>
            <a:ext cx="5201861" cy="2616101"/>
          </a:xfrm>
          <a:prstGeom prst="rect">
            <a:avLst/>
          </a:prstGeom>
          <a:noFill/>
        </p:spPr>
        <p:txBody>
          <a:bodyPr wrap="square" rtlCol="0">
            <a:spAutoFit/>
          </a:bodyPr>
          <a:lstStyle/>
          <a:p>
            <a:r>
              <a:rPr lang="ja-JP" altLang="en-US" sz="1600" dirty="0"/>
              <a:t>知里 真志保（ちり ましほ、</a:t>
            </a:r>
            <a:r>
              <a:rPr lang="en-US" altLang="ja-JP" sz="1600" dirty="0"/>
              <a:t>1909</a:t>
            </a:r>
            <a:r>
              <a:rPr lang="ja-JP" altLang="en-US" sz="1600" dirty="0"/>
              <a:t>年（明治</a:t>
            </a:r>
            <a:r>
              <a:rPr lang="en-US" altLang="ja-JP" sz="1600" dirty="0"/>
              <a:t>42</a:t>
            </a:r>
            <a:r>
              <a:rPr lang="ja-JP" altLang="en-US" sz="1600" dirty="0"/>
              <a:t>年） </a:t>
            </a:r>
            <a:r>
              <a:rPr lang="en-US" altLang="ja-JP" b="1" dirty="0"/>
              <a:t>-</a:t>
            </a:r>
            <a:r>
              <a:rPr lang="en-US" altLang="ja-JP" sz="1600" dirty="0"/>
              <a:t> 1961</a:t>
            </a:r>
            <a:r>
              <a:rPr lang="ja-JP" altLang="en-US" sz="1600" dirty="0"/>
              <a:t>年（昭和</a:t>
            </a:r>
            <a:r>
              <a:rPr lang="en-US" altLang="ja-JP" sz="1600" dirty="0"/>
              <a:t>36</a:t>
            </a:r>
            <a:r>
              <a:rPr lang="ja-JP" altLang="en-US" sz="1600" dirty="0"/>
              <a:t>年））：アイヌの言語学者。文学博士。北海道大学名誉教授。アイヌ語学専攻。</a:t>
            </a:r>
            <a:endParaRPr lang="en-US" altLang="ja-JP" sz="1600" dirty="0"/>
          </a:p>
          <a:p>
            <a:endParaRPr lang="en-US" altLang="ja-JP" sz="1600" dirty="0"/>
          </a:p>
          <a:p>
            <a:r>
              <a:rPr lang="en-US" altLang="ja-JP" sz="1600" dirty="0"/>
              <a:t>1930</a:t>
            </a:r>
            <a:r>
              <a:rPr lang="ja-JP" altLang="en-US" sz="1600" dirty="0"/>
              <a:t>　第一高等学校（</a:t>
            </a:r>
            <a:r>
              <a:rPr lang="en-US" altLang="ja-JP" sz="1600" dirty="0"/>
              <a:t>150</a:t>
            </a:r>
            <a:r>
              <a:rPr lang="ja-JP" altLang="en-US" sz="1600" dirty="0"/>
              <a:t>人中</a:t>
            </a:r>
            <a:r>
              <a:rPr lang="en-US" altLang="ja-JP" sz="1600" dirty="0"/>
              <a:t>12</a:t>
            </a:r>
            <a:r>
              <a:rPr lang="ja-JP" altLang="en-US" sz="1600" dirty="0"/>
              <a:t>位で合格）</a:t>
            </a:r>
            <a:endParaRPr lang="en-US" altLang="ja-JP" sz="1600" dirty="0"/>
          </a:p>
          <a:p>
            <a:r>
              <a:rPr lang="en-US" altLang="ja-JP" sz="1600" dirty="0"/>
              <a:t>1933</a:t>
            </a:r>
            <a:r>
              <a:rPr lang="ja-JP" altLang="en-US" sz="1600" dirty="0"/>
              <a:t>　東京帝大文学部英文学科</a:t>
            </a:r>
            <a:endParaRPr lang="en-US" altLang="ja-JP" sz="1600" dirty="0"/>
          </a:p>
          <a:p>
            <a:r>
              <a:rPr lang="en-US" altLang="ja-JP" sz="1600" dirty="0"/>
              <a:t>1937</a:t>
            </a:r>
            <a:r>
              <a:rPr lang="ja-JP" altLang="en-US" sz="1600" dirty="0"/>
              <a:t>　言語学科に移る⇒大学院　以後三省堂、樺太で教職、北大法文学部講師、文学博士、北大教授などを歴任</a:t>
            </a:r>
            <a:endParaRPr lang="en-US" altLang="ja-JP" sz="1600" dirty="0"/>
          </a:p>
          <a:p>
            <a:endParaRPr lang="ja-JP" altLang="en-US" dirty="0"/>
          </a:p>
        </p:txBody>
      </p:sp>
      <p:pic>
        <p:nvPicPr>
          <p:cNvPr id="7" name="図プレースホルダー 6">
            <a:extLst>
              <a:ext uri="{FF2B5EF4-FFF2-40B4-BE49-F238E27FC236}">
                <a16:creationId xmlns:a16="http://schemas.microsoft.com/office/drawing/2014/main" id="{FA0B2E7A-8F77-4CBE-B0B8-59598F61B79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9313" r="19313"/>
          <a:stretch>
            <a:fillRect/>
          </a:stretch>
        </p:blipFill>
        <p:spPr>
          <a:xfrm>
            <a:off x="7115430" y="618805"/>
            <a:ext cx="4409185" cy="3481532"/>
          </a:xfrm>
        </p:spPr>
      </p:pic>
      <p:pic>
        <p:nvPicPr>
          <p:cNvPr id="2" name="setuwa">
            <a:hlinkClick r:id="" action="ppaction://media"/>
            <a:extLst>
              <a:ext uri="{FF2B5EF4-FFF2-40B4-BE49-F238E27FC236}">
                <a16:creationId xmlns:a16="http://schemas.microsoft.com/office/drawing/2014/main" id="{DF8F0FDA-DCE6-4E23-A8F9-5B480D385B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4615" y="55495"/>
            <a:ext cx="487363" cy="487363"/>
          </a:xfrm>
          <a:prstGeom prst="rect">
            <a:avLst/>
          </a:prstGeom>
        </p:spPr>
      </p:pic>
      <p:sp>
        <p:nvSpPr>
          <p:cNvPr id="3" name="テキスト ボックス 2">
            <a:extLst>
              <a:ext uri="{FF2B5EF4-FFF2-40B4-BE49-F238E27FC236}">
                <a16:creationId xmlns:a16="http://schemas.microsoft.com/office/drawing/2014/main" id="{12752559-A2D7-480A-8FF4-01C7D0E3C7C9}"/>
              </a:ext>
            </a:extLst>
          </p:cNvPr>
          <p:cNvSpPr txBox="1"/>
          <p:nvPr/>
        </p:nvSpPr>
        <p:spPr>
          <a:xfrm>
            <a:off x="667385" y="150312"/>
            <a:ext cx="6448045" cy="723275"/>
          </a:xfrm>
          <a:prstGeom prst="rect">
            <a:avLst/>
          </a:prstGeom>
          <a:noFill/>
          <a:ln w="28575">
            <a:solidFill>
              <a:schemeClr val="tx1"/>
            </a:solidFill>
          </a:ln>
        </p:spPr>
        <p:txBody>
          <a:bodyPr wrap="square" rtlCol="0">
            <a:spAutoFit/>
          </a:bodyPr>
          <a:lstStyle/>
          <a:p>
            <a:pPr algn="ctr">
              <a:spcAft>
                <a:spcPts val="600"/>
              </a:spcAft>
            </a:pPr>
            <a:r>
              <a:rPr lang="ja-JP" altLang="en-US" b="1" dirty="0"/>
              <a:t>アイヌの伝承（知里真志保著作集２、から）</a:t>
            </a:r>
            <a:endParaRPr lang="en-US" altLang="ja-JP" b="1" dirty="0"/>
          </a:p>
          <a:p>
            <a:pPr algn="ctr">
              <a:spcAft>
                <a:spcPts val="600"/>
              </a:spcAft>
            </a:pPr>
            <a:r>
              <a:rPr lang="ja-JP" altLang="en-US" b="1" dirty="0"/>
              <a:t>糞を食わせつつ来る女</a:t>
            </a:r>
          </a:p>
        </p:txBody>
      </p:sp>
    </p:spTree>
    <p:extLst>
      <p:ext uri="{BB962C8B-B14F-4D97-AF65-F5344CB8AC3E}">
        <p14:creationId xmlns:p14="http://schemas.microsoft.com/office/powerpoint/2010/main" val="11594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6781</TotalTime>
  <Words>1169</Words>
  <Application>Microsoft Office PowerPoint</Application>
  <PresentationFormat>ワイド画面</PresentationFormat>
  <Paragraphs>153</Paragraphs>
  <Slides>14</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游ゴシック</vt:lpstr>
      <vt:lpstr>游ゴシック Light</vt:lpstr>
      <vt:lpstr>Arial</vt:lpstr>
      <vt:lpstr>Wingdings</vt:lpstr>
      <vt:lpstr>Office テーマ</vt:lpstr>
      <vt:lpstr>古代史料とアイヌ語 『古事記』『日本書紀』『諸国風土記』『万葉集』など </vt:lpstr>
      <vt:lpstr>PowerPoint プレゼンテーション</vt:lpstr>
      <vt:lpstr>PowerPoint プレゼンテーション</vt:lpstr>
      <vt:lpstr>隠伎之三子嶋</vt:lpstr>
      <vt:lpstr>PowerPoint プレゼンテーション</vt:lpstr>
      <vt:lpstr>PowerPoint プレゼンテーション</vt:lpstr>
      <vt:lpstr> 伊豫之二名島 reは「3」を意味すると前述した。reは更に「名前」をも意味する。</vt:lpstr>
      <vt:lpstr>粟の大宜都比売：古事記による食物起源伝承 　アイヌの伝承・インドネシアのハイヌベレ伝承</vt:lpstr>
      <vt:lpstr>PowerPoint プレゼンテーション</vt:lpstr>
      <vt:lpstr>PowerPoint プレゼンテーション</vt:lpstr>
      <vt:lpstr>ハイヌウェレ インドネシア　セラム島ヴェマーレ族の神話で豊穣の女神</vt:lpstr>
      <vt:lpstr>アイヌ語の辞典 </vt:lpstr>
      <vt:lpstr>アイヌ語地名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Ainu語地名漫歩</dc:title>
  <dc:creator>大山 元</dc:creator>
  <cp:lastModifiedBy>大山 元</cp:lastModifiedBy>
  <cp:revision>222</cp:revision>
  <dcterms:created xsi:type="dcterms:W3CDTF">2023-09-02T22:53:33Z</dcterms:created>
  <dcterms:modified xsi:type="dcterms:W3CDTF">2023-10-21T05:17:40Z</dcterms:modified>
</cp:coreProperties>
</file>