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73" r:id="rId5"/>
    <p:sldId id="268" r:id="rId6"/>
    <p:sldId id="274" r:id="rId7"/>
    <p:sldId id="270" r:id="rId8"/>
    <p:sldId id="275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山 元" initials="大山" lastIdx="2" clrIdx="0">
    <p:extLst>
      <p:ext uri="{19B8F6BF-5375-455C-9EA6-DF929625EA0E}">
        <p15:presenceInfo xmlns:p15="http://schemas.microsoft.com/office/powerpoint/2012/main" userId="d8ce02e9690eb98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BA0CD-DECD-441D-B1B6-8281DFDA6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C96B02-25AC-4AFB-BFA9-77425D0F3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68FA78-FDB7-453F-9BEF-9387CFC44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03F5CD-A4C8-4429-822C-6400AE483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02D659-F71A-4BB2-BB39-D1CB3189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154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C67D34-4901-4914-9266-62DCACD7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D596B4-410B-43D8-9C07-A989A720D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B5225C-B9D6-4B0B-89C2-FFEABA38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0CE114-4E7C-4A01-A4BC-29AA17F7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EC5B65-6B19-4F67-9A8C-49C2451FC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459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D6EF977-F217-4A21-8170-3E42B32B4C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E71E02-F18F-4AE3-8271-7742AB35E2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DB0DE4-77BE-4B1E-B1EC-FFD32850A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CBD76D-FDC5-4C4D-896A-9D59800E3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3BE379-48AF-451B-8439-2250CF7F0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18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B24FA1-D841-4748-8AC2-776FCB91D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A7D53A-25E8-4E53-A7DA-9F4DF07A1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531905-E71D-44ED-98F9-B5A998575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40A08A-FBAE-4033-9B5A-F46FA95E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2647FD-AC4F-4433-9476-E1BA04D5B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671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370AA2-AE00-417A-9ADE-18A4DF0B7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C3989F-3E28-49A3-9515-CBF4C65BD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1202A9-3C33-4301-A3C2-955218A79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5B2F97-79FC-4183-97EB-CF26A34C9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83A1E9-AE5F-42AA-AAD3-6BBA60F1E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770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579408-E235-4608-821C-7898E874B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8DDD23-9DA7-4F37-A20E-4305F3C6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F6DE7A-B919-4211-B187-98ACA7E47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F0FAF1-8B07-41F6-8ADB-6D45A6BE2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317EBC-6166-422B-B5F1-287BFD153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390D31-6A1A-4D56-B3BF-F5137DDD3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108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4B8A6-9204-456A-B93E-F817E55C8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6953FF-B9A0-4A01-8519-C970706FD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1442E1-BA21-46BF-B426-F0D73E86C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E04D90-2C7A-4299-81C6-707FD526D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6DAEF0C-FCDA-4EEF-964B-C38A3C6388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5695C7F-8503-4CE1-879F-09B6A33B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6E4D04B-0A21-4777-B430-E35DD8AA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F03A00E-3DF5-4EF3-987C-AB03AC69F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487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E4224D-1636-4197-A5CB-4414EF62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EF0CB4B-661A-4C14-8538-4F98FBCDA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660C15-8F8F-4BE3-9BC2-ABF992BA6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0DA3A0-6821-49C8-9DF2-070FC8750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04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E20F719-6FD9-4D04-B830-3A4FFF1D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A42EC1D-B826-43A3-9470-89CD58A20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2BA598-4AF1-4860-BBCA-17E7A7706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922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01E96F-4E5E-4DD8-B868-42AEC616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84878E-7B72-43B9-BC7B-1D3D2AF06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39D23F3-5BA0-4FE5-B95E-57AC7927D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64AADA-FF2D-4BD5-BC40-102567AF8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5441EA-9CDD-45E5-8852-F35C1D7F0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133910-A019-4B34-A082-3EB88B75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730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98D5DD-3AEC-485A-BBA9-F5E9BE82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08660B1-D27E-4A88-B362-7135578DE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BD4391-27AD-4791-970B-EA1D0D667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C240F2-D280-4DBA-972C-D81F26FB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61A274-72F3-4F19-B4B5-30DF55334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A5E3C1-A04C-4349-A4DB-51699978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729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C311F5-152A-4537-831C-4FD58F270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77BB83-F607-4CEA-AD6E-EBA43C38C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80F0E2-09BF-41C9-AD7F-1A7D383CB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C45AF-2F5A-4987-A52E-45B7B49598AF}" type="datetimeFigureOut">
              <a:rPr kumimoji="1" lang="ja-JP" altLang="en-US" smtClean="0"/>
              <a:t>2023/11/9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03DD7C-80A4-4ABD-9525-48076374BC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720DCE-DF7D-406C-AB56-E3C0FF316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97284-83D3-4320-9F9C-E8949B3ED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757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9EC01B-ABDF-4ADC-AFAB-79574FD11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102043"/>
            <a:ext cx="9144000" cy="1376997"/>
          </a:xfrm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古代史料とアイヌ語</a:t>
            </a:r>
            <a:br>
              <a:rPr lang="en-US" altLang="ja-JP" sz="72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27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『</a:t>
            </a:r>
            <a:r>
              <a:rPr lang="ja-JP" altLang="en-US" sz="27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古事記</a:t>
            </a:r>
            <a:r>
              <a:rPr lang="en-US" altLang="ja-JP" sz="27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』『</a:t>
            </a:r>
            <a:r>
              <a:rPr lang="ja-JP" altLang="en-US" sz="27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日本書紀</a:t>
            </a:r>
            <a:r>
              <a:rPr lang="en-US" altLang="ja-JP" sz="27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』『</a:t>
            </a:r>
            <a:r>
              <a:rPr lang="ja-JP" altLang="en-US" sz="27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諸国風土記</a:t>
            </a:r>
            <a:r>
              <a:rPr lang="en-US" altLang="ja-JP" sz="27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』『</a:t>
            </a:r>
            <a:r>
              <a:rPr lang="ja-JP" altLang="en-US" sz="27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万葉集</a:t>
            </a:r>
            <a:r>
              <a:rPr lang="en-US" altLang="ja-JP" sz="27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』</a:t>
            </a:r>
            <a:r>
              <a:rPr lang="ja-JP" altLang="en-US" sz="27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など</a:t>
            </a:r>
            <a:endParaRPr kumimoji="1" lang="ja-JP" altLang="en-US" sz="27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307D4C-9CBF-4AB0-AAD5-DEE79D242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FF0000"/>
                </a:solidFill>
              </a:rPr>
              <a:t>●兎砥の川上　男里　日根</a:t>
            </a:r>
            <a:br>
              <a:rPr lang="ja-JP" altLang="en-US" b="1" dirty="0">
                <a:solidFill>
                  <a:srgbClr val="FF0000"/>
                </a:solidFill>
              </a:rPr>
            </a:br>
            <a:endParaRPr kumimoji="1" lang="ja-JP" altLang="en-US" b="1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88C2771-BD8D-4266-954E-F0CA54B31AEC}"/>
              </a:ext>
            </a:extLst>
          </p:cNvPr>
          <p:cNvSpPr txBox="1">
            <a:spLocks/>
          </p:cNvSpPr>
          <p:nvPr/>
        </p:nvSpPr>
        <p:spPr>
          <a:xfrm>
            <a:off x="1524000" y="865240"/>
            <a:ext cx="9144000" cy="1042218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ja-JP" sz="3600" b="1" dirty="0"/>
            </a:br>
            <a:endParaRPr lang="ja-JP" altLang="en-US" sz="36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6948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C0BC3A-0ED0-4E52-B872-14E28DDD6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8984" y="1820848"/>
            <a:ext cx="9947017" cy="3045350"/>
          </a:xfrm>
        </p:spPr>
        <p:txBody>
          <a:bodyPr>
            <a:noAutofit/>
          </a:bodyPr>
          <a:lstStyle/>
          <a:p>
            <a:r>
              <a:rPr lang="ja-JP" altLang="en-US" sz="2400" b="1" dirty="0"/>
              <a:t>●隠岐の三つ子嶋</a:t>
            </a:r>
            <a:br>
              <a:rPr lang="ja-JP" altLang="en-US" sz="2400" b="1" dirty="0"/>
            </a:br>
            <a:r>
              <a:rPr lang="ja-JP" altLang="en-US" sz="2400" b="1" dirty="0"/>
              <a:t>  　展開：ワニはシャチ</a:t>
            </a:r>
            <a:br>
              <a:rPr lang="ja-JP" altLang="en-US" sz="2400" b="1" dirty="0"/>
            </a:br>
            <a:r>
              <a:rPr lang="ja-JP" altLang="en-US" sz="2400" b="1" dirty="0"/>
              <a:t>●伊豫の二名嶋</a:t>
            </a:r>
            <a:br>
              <a:rPr lang="ja-JP" altLang="en-US" sz="2400" b="1" dirty="0"/>
            </a:br>
            <a:r>
              <a:rPr lang="ja-JP" altLang="en-US" sz="2400" b="1" dirty="0"/>
              <a:t>  　展開：ハイヌベレ</a:t>
            </a:r>
            <a:br>
              <a:rPr lang="ja-JP" altLang="en-US" sz="2400" b="1" dirty="0"/>
            </a:br>
            <a:r>
              <a:rPr lang="ja-JP" altLang="en-US" sz="2400" b="1" dirty="0">
                <a:solidFill>
                  <a:srgbClr val="FF0000"/>
                </a:solidFill>
              </a:rPr>
              <a:t>今回のフォーカス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r>
              <a:rPr lang="ja-JP" altLang="en-US" sz="2400" b="1" dirty="0">
                <a:solidFill>
                  <a:srgbClr val="FF0000"/>
                </a:solidFill>
              </a:rPr>
              <a:t>●兎砥の川上　男里　日根</a:t>
            </a:r>
            <a:br>
              <a:rPr lang="ja-JP" altLang="en-US" sz="2400" b="1" dirty="0"/>
            </a:br>
            <a:endParaRPr lang="en-US" altLang="ja-JP" sz="2400" b="1" dirty="0"/>
          </a:p>
          <a:p>
            <a:r>
              <a:rPr lang="ja-JP" altLang="en-US" sz="2400" b="1" dirty="0"/>
              <a:t>●鶺鴒</a:t>
            </a:r>
            <a:br>
              <a:rPr lang="ja-JP" altLang="en-US" sz="2400" b="1" dirty="0"/>
            </a:br>
            <a:r>
              <a:rPr lang="ja-JP" altLang="en-US" sz="2400" b="1" dirty="0"/>
              <a:t>●比遅波（肥前国風土記：土歯の池　俗、岸を言ひて比遅波と為す</a:t>
            </a:r>
            <a:r>
              <a:rPr lang="en-US" altLang="ja-JP" sz="2400" b="1" dirty="0"/>
              <a:t>)</a:t>
            </a:r>
            <a:br>
              <a:rPr lang="en-US" altLang="ja-JP" sz="2400" b="1" dirty="0"/>
            </a:br>
            <a:r>
              <a:rPr lang="ja-JP" altLang="en-US" sz="2400" b="1" dirty="0"/>
              <a:t>●遠くへ行く：糞をしない</a:t>
            </a:r>
            <a:br>
              <a:rPr lang="ja-JP" altLang="en-US" sz="2400" b="1" dirty="0"/>
            </a:br>
            <a:r>
              <a:rPr lang="ja-JP" altLang="en-US" sz="2400" b="1" dirty="0"/>
              <a:t>●草香：くそばか</a:t>
            </a:r>
            <a:r>
              <a:rPr lang="ja-JP" altLang="en-US" sz="2400" b="1" dirty="0" err="1"/>
              <a:t>ま</a:t>
            </a:r>
            <a:br>
              <a:rPr lang="ja-JP" altLang="en-US" sz="2400" b="1" dirty="0"/>
            </a:br>
            <a:r>
              <a:rPr lang="ja-JP" altLang="en-US" sz="2400" b="1" dirty="0"/>
              <a:t>●鳥取：トトニ：母の木</a:t>
            </a:r>
            <a:br>
              <a:rPr lang="ja-JP" altLang="en-US" sz="2400" b="1" dirty="0"/>
            </a:br>
            <a:r>
              <a:rPr lang="ja-JP" altLang="en-US" sz="2400" b="1" dirty="0"/>
              <a:t>●長脛：</a:t>
            </a:r>
            <a:r>
              <a:rPr lang="en-US" altLang="ja-JP" sz="2400" b="1" dirty="0" err="1"/>
              <a:t>i-si-kir</a:t>
            </a:r>
            <a:br>
              <a:rPr lang="en-US" altLang="ja-JP" sz="2400" b="1" dirty="0"/>
            </a:br>
            <a:endParaRPr kumimoji="1" lang="en-US" altLang="ja-JP" sz="2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D280398-A25A-454B-B304-9D17835C93CD}"/>
              </a:ext>
            </a:extLst>
          </p:cNvPr>
          <p:cNvSpPr txBox="1"/>
          <p:nvPr/>
        </p:nvSpPr>
        <p:spPr>
          <a:xfrm>
            <a:off x="818984" y="993913"/>
            <a:ext cx="8897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記紀や諸国風土記に散見されるアイヌ語要素</a:t>
            </a:r>
            <a:endParaRPr kumimoji="1"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170842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CB2D993-0A0D-496E-833D-60BE9B71E160}"/>
              </a:ext>
            </a:extLst>
          </p:cNvPr>
          <p:cNvSpPr/>
          <p:nvPr/>
        </p:nvSpPr>
        <p:spPr>
          <a:xfrm>
            <a:off x="765975" y="1135208"/>
            <a:ext cx="6588554" cy="92333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五十瓊敷入彦皇子（いにしきいりひこのみこ）が茅渟の菟砥の川上宮で剣千口を造らせた。その剣を川上部（かわかみのとも）、又の名を、裸伴（あかはだがとも）と言う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A6D9AE2-0CAC-4182-8FC9-4865826915E2}"/>
              </a:ext>
            </a:extLst>
          </p:cNvPr>
          <p:cNvSpPr/>
          <p:nvPr/>
        </p:nvSpPr>
        <p:spPr>
          <a:xfrm>
            <a:off x="765975" y="580647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/>
              <a:t>日本書紀の垂仁天皇３９年１０月条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77FEE595-90AA-4820-A724-BA0875522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560078"/>
              </p:ext>
            </p:extLst>
          </p:nvPr>
        </p:nvGraphicFramePr>
        <p:xfrm>
          <a:off x="2142914" y="3628762"/>
          <a:ext cx="4274361" cy="1097280"/>
        </p:xfrm>
        <a:graphic>
          <a:graphicData uri="http://schemas.openxmlformats.org/drawingml/2006/table">
            <a:tbl>
              <a:tblPr/>
              <a:tblGrid>
                <a:gridCol w="704083">
                  <a:extLst>
                    <a:ext uri="{9D8B030D-6E8A-4147-A177-3AD203B41FA5}">
                      <a16:colId xmlns:a16="http://schemas.microsoft.com/office/drawing/2014/main" val="3943181223"/>
                    </a:ext>
                  </a:extLst>
                </a:gridCol>
                <a:gridCol w="3570278">
                  <a:extLst>
                    <a:ext uri="{9D8B030D-6E8A-4147-A177-3AD203B41FA5}">
                      <a16:colId xmlns:a16="http://schemas.microsoft.com/office/drawing/2014/main" val="296305126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r>
                        <a:rPr lang="ja-JP" altLang="en-US" b="1" dirty="0"/>
                        <a:t>菟</a:t>
                      </a:r>
                      <a:endParaRPr lang="en-US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b="1" dirty="0" err="1"/>
                        <a:t>isepo</a:t>
                      </a:r>
                      <a:endParaRPr lang="ja-JP" altLang="en-US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1998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ja-JP" altLang="en-US" b="1" dirty="0"/>
                        <a:t>砥石</a:t>
                      </a:r>
                      <a:endParaRPr lang="en-US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b="1" dirty="0" err="1"/>
                        <a:t>ruy</a:t>
                      </a:r>
                      <a:r>
                        <a:rPr lang="ja-JP" altLang="en-US" b="1" dirty="0" err="1"/>
                        <a:t>、</a:t>
                      </a:r>
                      <a:r>
                        <a:rPr lang="ja-JP" altLang="en-US" b="1" dirty="0"/>
                        <a:t>多い　という意味もある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62725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ja-JP" altLang="en-US" b="1" dirty="0"/>
                        <a:t>川上</a:t>
                      </a:r>
                      <a:endParaRPr lang="en-US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b="1" dirty="0" err="1"/>
                        <a:t>pene</a:t>
                      </a:r>
                      <a:endParaRPr lang="ja-JP" altLang="en-US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082061"/>
                  </a:ext>
                </a:extLst>
              </a:tr>
            </a:tbl>
          </a:graphicData>
        </a:graphic>
      </p:graphicFrame>
      <p:sp>
        <p:nvSpPr>
          <p:cNvPr id="15" name="Rectangle 1">
            <a:extLst>
              <a:ext uri="{FF2B5EF4-FFF2-40B4-BE49-F238E27FC236}">
                <a16:creationId xmlns:a16="http://schemas.microsoft.com/office/drawing/2014/main" id="{13C74A93-DD23-4139-BA25-4517888D4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31" y="2243767"/>
            <a:ext cx="82638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問題意識：</a:t>
            </a:r>
            <a:endParaRPr kumimoji="0" lang="en-US" altLang="ja-JP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・</a:t>
            </a:r>
            <a:r>
              <a:rPr lang="ja-JP" altLang="en-US" b="1" dirty="0"/>
              <a:t>兎砥：</a:t>
            </a: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兎の砥石では意味がとれません（兎と</a:t>
            </a:r>
            <a:r>
              <a:rPr lang="ja-JP" altLang="en-US" b="1" dirty="0"/>
              <a:t>菟、区別せずに混用してます）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・川上部と裸伴：に関係があるか、</a:t>
            </a:r>
            <a:r>
              <a:rPr kumimoji="0" lang="ja-JP" altLang="ja-JP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アイヌ語</a:t>
            </a: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で考えてみます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、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12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まず、</a:t>
            </a:r>
            <a:r>
              <a:rPr kumimoji="0" lang="ja-JP" altLang="ja-JP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 </a:t>
            </a: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兎砥　から：</a:t>
            </a:r>
            <a:endParaRPr kumimoji="0" lang="ja-JP" altLang="ja-JP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744A62D-7D3F-4C12-806A-FC44172FF751}"/>
              </a:ext>
            </a:extLst>
          </p:cNvPr>
          <p:cNvSpPr txBox="1"/>
          <p:nvPr/>
        </p:nvSpPr>
        <p:spPr>
          <a:xfrm>
            <a:off x="438770" y="4896817"/>
            <a:ext cx="66143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菟砥川　とは　沿岸に兎が多い川　という意味のアイヌ語地名が原点ではなかったろうか。</a:t>
            </a:r>
            <a:endParaRPr lang="en-US" altLang="ja-JP" b="1" dirty="0"/>
          </a:p>
          <a:p>
            <a:endParaRPr kumimoji="1" lang="en-US" altLang="ja-JP" b="1" dirty="0"/>
          </a:p>
          <a:p>
            <a:r>
              <a:rPr kumimoji="1" lang="ja-JP" altLang="en-US" b="1" dirty="0"/>
              <a:t>－－－－－－－－－－－－－－－－－－－－－－－－－－－－</a:t>
            </a:r>
            <a:endParaRPr kumimoji="1" lang="en-US" altLang="ja-JP" b="1" dirty="0"/>
          </a:p>
          <a:p>
            <a:r>
              <a:rPr lang="ja-JP" altLang="en-US" b="1" dirty="0"/>
              <a:t>五十瓊敷入彦皇子。垂仁天皇の皇子</a:t>
            </a:r>
            <a:endParaRPr lang="en-US" altLang="ja-JP" b="1" dirty="0"/>
          </a:p>
          <a:p>
            <a:r>
              <a:rPr lang="ja-JP" altLang="en-US" b="1" dirty="0"/>
              <a:t>古事記では「印色入日子命」</a:t>
            </a:r>
            <a:endParaRPr lang="en-US" altLang="ja-JP" b="1" dirty="0"/>
          </a:p>
          <a:p>
            <a:r>
              <a:rPr lang="ja-JP" altLang="en-US" b="1" dirty="0"/>
              <a:t>日本書紀でも「五十瓊敷命」「五十瓊敷皇子」とも。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310485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071DB7-146E-40C0-8C01-EEBC1285B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468" y="365126"/>
            <a:ext cx="2824843" cy="418646"/>
          </a:xfrm>
        </p:spPr>
        <p:txBody>
          <a:bodyPr>
            <a:normAutofit fontScale="90000"/>
          </a:bodyPr>
          <a:lstStyle/>
          <a:p>
            <a:r>
              <a:rPr lang="ja-JP" altLang="en-US" sz="1800" b="1" dirty="0">
                <a:latin typeface="+mn-ea"/>
                <a:ea typeface="+mn-ea"/>
              </a:rPr>
              <a:t>今、兎砥川は　男里川の支流</a:t>
            </a:r>
            <a:endParaRPr kumimoji="1" lang="ja-JP" altLang="en-US" sz="1800" dirty="0">
              <a:latin typeface="+mn-ea"/>
              <a:ea typeface="+mn-ea"/>
            </a:endParaRP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E3807B06-4F96-4384-9987-262BEEF9EA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913" y="894304"/>
            <a:ext cx="9403144" cy="5908430"/>
          </a:xfr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D029EDA-9DC9-4CB8-AAC6-86DC262FFB6A}"/>
              </a:ext>
            </a:extLst>
          </p:cNvPr>
          <p:cNvSpPr/>
          <p:nvPr/>
        </p:nvSpPr>
        <p:spPr>
          <a:xfrm>
            <a:off x="7234813" y="1316334"/>
            <a:ext cx="235718" cy="5325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8F262E9-B66B-4480-A39C-AAA59384FE5B}"/>
              </a:ext>
            </a:extLst>
          </p:cNvPr>
          <p:cNvSpPr/>
          <p:nvPr/>
        </p:nvSpPr>
        <p:spPr>
          <a:xfrm>
            <a:off x="8541099" y="6089301"/>
            <a:ext cx="321547" cy="5627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矢印: 上 2">
            <a:extLst>
              <a:ext uri="{FF2B5EF4-FFF2-40B4-BE49-F238E27FC236}">
                <a16:creationId xmlns:a16="http://schemas.microsoft.com/office/drawing/2014/main" id="{BFE3FFE7-F076-4347-8379-E14738CD3A66}"/>
              </a:ext>
            </a:extLst>
          </p:cNvPr>
          <p:cNvSpPr/>
          <p:nvPr/>
        </p:nvSpPr>
        <p:spPr>
          <a:xfrm>
            <a:off x="2964263" y="755320"/>
            <a:ext cx="235718" cy="53256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1F654A-1F06-4F2F-A21C-E0372FDDC309}"/>
              </a:ext>
            </a:extLst>
          </p:cNvPr>
          <p:cNvSpPr txBox="1"/>
          <p:nvPr/>
        </p:nvSpPr>
        <p:spPr>
          <a:xfrm>
            <a:off x="2556887" y="385988"/>
            <a:ext cx="1286189" cy="36933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関西空港</a:t>
            </a:r>
          </a:p>
        </p:txBody>
      </p:sp>
    </p:spTree>
    <p:extLst>
      <p:ext uri="{BB962C8B-B14F-4D97-AF65-F5344CB8AC3E}">
        <p14:creationId xmlns:p14="http://schemas.microsoft.com/office/powerpoint/2010/main" val="207010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0AEC0D5-7065-4F51-B370-0A3D99C5A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814958" cy="531812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1800" b="1" dirty="0">
                <a:latin typeface="+mn-ea"/>
                <a:ea typeface="+mn-ea"/>
              </a:rPr>
              <a:t>その剣を川上部（かはかみのとも）、又の名を、裸伴（あかはだがとも）という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912408-2396-4062-9BC7-C5BD8F9302C8}"/>
              </a:ext>
            </a:extLst>
          </p:cNvPr>
          <p:cNvSpPr txBox="1"/>
          <p:nvPr/>
        </p:nvSpPr>
        <p:spPr>
          <a:xfrm>
            <a:off x="838199" y="1568465"/>
            <a:ext cx="960771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0" lang="ja-JP" altLang="ja-JP" b="1" dirty="0">
                <a:latin typeface="+mn-ea"/>
              </a:rPr>
              <a:t>萱野茂著「アイヌ語辞典」には、こんな単語があり「兎砥川上」に相当するアイヌ語と「抜き身(裸）の刀」をいうアイヌ語とを対比</a:t>
            </a:r>
            <a:r>
              <a:rPr kumimoji="0" lang="ja-JP" altLang="en-US" b="1" dirty="0">
                <a:latin typeface="+mn-ea"/>
              </a:rPr>
              <a:t>する</a:t>
            </a:r>
            <a:r>
              <a:rPr kumimoji="0" lang="ja-JP" altLang="ja-JP" b="1" dirty="0">
                <a:latin typeface="+mn-ea"/>
              </a:rPr>
              <a:t>非常に近い音になっています。</a:t>
            </a:r>
            <a:endParaRPr kumimoji="1" lang="ja-JP" altLang="en-US" dirty="0"/>
          </a:p>
        </p:txBody>
      </p:sp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9FD16098-DFF3-4C30-882F-824E3C74A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619968"/>
              </p:ext>
            </p:extLst>
          </p:nvPr>
        </p:nvGraphicFramePr>
        <p:xfrm>
          <a:off x="838199" y="2470001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83307411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56014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isepo-ruy-pene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</a:rPr>
                        <a:t>兎砥川上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068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    </a:t>
                      </a:r>
                      <a:r>
                        <a:rPr lang="ja-JP" altLang="en-US" b="1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o-</a:t>
                      </a:r>
                      <a:r>
                        <a:rPr lang="en-US" altLang="ja-JP" b="1" dirty="0">
                          <a:solidFill>
                            <a:schemeClr val="tx1"/>
                          </a:solidFill>
                        </a:rPr>
                        <a:t>ruy-pene(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-emus)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</a:rPr>
                        <a:t>抜き身の</a:t>
                      </a:r>
                      <a:r>
                        <a:rPr lang="en-US" altLang="ja-JP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b="1" dirty="0">
                          <a:solidFill>
                            <a:schemeClr val="tx1"/>
                          </a:solidFill>
                        </a:rPr>
                        <a:t>刀</a:t>
                      </a:r>
                      <a:r>
                        <a:rPr lang="en-US" altLang="ja-JP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3995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    </a:t>
                      </a:r>
                      <a:r>
                        <a:rPr lang="ja-JP" altLang="en-US" b="1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o-</a:t>
                      </a:r>
                      <a:r>
                        <a:rPr lang="en-US" altLang="ja-JP" b="1" dirty="0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-pit-ne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b="1" dirty="0">
                          <a:solidFill>
                            <a:schemeClr val="tx1"/>
                          </a:solidFill>
                        </a:rPr>
                        <a:t>裸の状態である，抜き身の刃物，裸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2168622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6958325-97CE-4DAB-967E-0535BE94E6B0}"/>
              </a:ext>
            </a:extLst>
          </p:cNvPr>
          <p:cNvSpPr txBox="1"/>
          <p:nvPr/>
        </p:nvSpPr>
        <p:spPr>
          <a:xfrm>
            <a:off x="838199" y="4324865"/>
            <a:ext cx="8042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+mn-ea"/>
              </a:rPr>
              <a:t>即ち、「川上部」も「裸伴」もアイヌ語ならば同音乃至近似音である。</a:t>
            </a:r>
            <a:endParaRPr lang="en-US" altLang="ja-JP" b="1" dirty="0">
              <a:latin typeface="+mn-ea"/>
            </a:endParaRPr>
          </a:p>
          <a:p>
            <a:endParaRPr kumimoji="1" lang="en-US" altLang="ja-JP" b="1" dirty="0">
              <a:latin typeface="+mn-ea"/>
            </a:endParaRPr>
          </a:p>
          <a:p>
            <a:r>
              <a:rPr kumimoji="1" lang="ja-JP" altLang="en-US" b="1" dirty="0">
                <a:latin typeface="+mn-ea"/>
              </a:rPr>
              <a:t>なお、いずれも「とも」と読む「部」「伴」に就いては「刀」を意味するアイヌ語</a:t>
            </a:r>
            <a:r>
              <a:rPr kumimoji="1" lang="en-US" altLang="ja-JP" b="1" dirty="0">
                <a:latin typeface="+mn-ea"/>
              </a:rPr>
              <a:t>tam</a:t>
            </a:r>
            <a:r>
              <a:rPr kumimoji="1" lang="ja-JP" altLang="en-US" b="1" dirty="0">
                <a:latin typeface="+mn-ea"/>
              </a:rPr>
              <a:t>が参照される。</a:t>
            </a:r>
          </a:p>
        </p:txBody>
      </p:sp>
    </p:spTree>
    <p:extLst>
      <p:ext uri="{BB962C8B-B14F-4D97-AF65-F5344CB8AC3E}">
        <p14:creationId xmlns:p14="http://schemas.microsoft.com/office/powerpoint/2010/main" val="496928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6E67F5-4B33-4F0E-97F8-AA83E870AC21}"/>
              </a:ext>
            </a:extLst>
          </p:cNvPr>
          <p:cNvSpPr txBox="1"/>
          <p:nvPr/>
        </p:nvSpPr>
        <p:spPr>
          <a:xfrm>
            <a:off x="3847749" y="2186275"/>
            <a:ext cx="2321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兎砥　（川の名）</a:t>
            </a:r>
            <a:endParaRPr kumimoji="1" lang="en-US" altLang="ja-JP" b="1" dirty="0"/>
          </a:p>
          <a:p>
            <a:r>
              <a:rPr lang="en-US" altLang="ja-JP" b="1" dirty="0"/>
              <a:t>Isopo ruy</a:t>
            </a:r>
            <a:endParaRPr kumimoji="1" lang="ja-JP" altLang="en-US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3094C8-649B-4328-AEC2-621D2CAE4014}"/>
              </a:ext>
            </a:extLst>
          </p:cNvPr>
          <p:cNvSpPr txBox="1"/>
          <p:nvPr/>
        </p:nvSpPr>
        <p:spPr>
          <a:xfrm>
            <a:off x="1856501" y="3529123"/>
            <a:ext cx="1909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altLang="ja-JP" b="1" dirty="0"/>
              <a:t>isepo-ruy-pene</a:t>
            </a:r>
            <a:endParaRPr lang="ja-JP" altLang="ja-JP" dirty="0"/>
          </a:p>
          <a:p>
            <a:pPr fontAlgn="ctr"/>
            <a:r>
              <a:rPr lang="ja-JP" altLang="ja-JP" b="1" dirty="0"/>
              <a:t>兎砥川上</a:t>
            </a:r>
            <a:endParaRPr lang="en-US" altLang="ja-JP" b="1" dirty="0"/>
          </a:p>
          <a:p>
            <a:pPr fontAlgn="ctr"/>
            <a:endParaRPr kumimoji="1" lang="en-US" altLang="ja-JP" b="1" dirty="0"/>
          </a:p>
          <a:p>
            <a:pPr fontAlgn="ctr"/>
            <a:r>
              <a:rPr kumimoji="1" lang="ja-JP" altLang="en-US" b="1" dirty="0"/>
              <a:t>川上部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2F8179-7EDE-43AB-8C31-D33C0C95535E}"/>
              </a:ext>
            </a:extLst>
          </p:cNvPr>
          <p:cNvSpPr txBox="1"/>
          <p:nvPr/>
        </p:nvSpPr>
        <p:spPr>
          <a:xfrm>
            <a:off x="5008333" y="3529123"/>
            <a:ext cx="39490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altLang="ja-JP" b="1" dirty="0"/>
              <a:t>o-ru-pit-ne</a:t>
            </a:r>
            <a:endParaRPr lang="ja-JP" altLang="ja-JP" dirty="0"/>
          </a:p>
          <a:p>
            <a:pPr fontAlgn="ctr"/>
            <a:r>
              <a:rPr lang="ja-JP" altLang="ja-JP" b="1" dirty="0"/>
              <a:t>裸の状態である，抜き身の刃物，裸</a:t>
            </a:r>
            <a:endParaRPr lang="en-US" altLang="ja-JP" b="1" dirty="0"/>
          </a:p>
          <a:p>
            <a:pPr fontAlgn="ctr"/>
            <a:endParaRPr kumimoji="1" lang="en-US" altLang="ja-JP" b="1" dirty="0"/>
          </a:p>
          <a:p>
            <a:pPr fontAlgn="ctr"/>
            <a:r>
              <a:rPr kumimoji="1" lang="ja-JP" altLang="en-US" b="1" dirty="0"/>
              <a:t>裸伴</a:t>
            </a: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07405976-5DFF-4B49-BF51-16877157894D}"/>
              </a:ext>
            </a:extLst>
          </p:cNvPr>
          <p:cNvSpPr/>
          <p:nvPr/>
        </p:nvSpPr>
        <p:spPr>
          <a:xfrm rot="2927587">
            <a:off x="3018760" y="2832606"/>
            <a:ext cx="484632" cy="6088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04FFF0B9-E5FB-4CA8-9EEA-000E6D485EFB}"/>
              </a:ext>
            </a:extLst>
          </p:cNvPr>
          <p:cNvSpPr/>
          <p:nvPr/>
        </p:nvSpPr>
        <p:spPr>
          <a:xfrm rot="19420270">
            <a:off x="5415810" y="2813850"/>
            <a:ext cx="484632" cy="646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F6A0D25-2602-499F-920D-5E7D4F3870BA}"/>
              </a:ext>
            </a:extLst>
          </p:cNvPr>
          <p:cNvSpPr txBox="1"/>
          <p:nvPr/>
        </p:nvSpPr>
        <p:spPr>
          <a:xfrm>
            <a:off x="2018271" y="1145060"/>
            <a:ext cx="1178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まとめ</a:t>
            </a:r>
          </a:p>
        </p:txBody>
      </p:sp>
    </p:spTree>
    <p:extLst>
      <p:ext uri="{BB962C8B-B14F-4D97-AF65-F5344CB8AC3E}">
        <p14:creationId xmlns:p14="http://schemas.microsoft.com/office/powerpoint/2010/main" val="131595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星: 5 pt 1">
            <a:extLst>
              <a:ext uri="{FF2B5EF4-FFF2-40B4-BE49-F238E27FC236}">
                <a16:creationId xmlns:a16="http://schemas.microsoft.com/office/drawing/2014/main" id="{BF279382-2F82-4635-B762-B05E1C62F24D}"/>
              </a:ext>
            </a:extLst>
          </p:cNvPr>
          <p:cNvSpPr/>
          <p:nvPr/>
        </p:nvSpPr>
        <p:spPr>
          <a:xfrm>
            <a:off x="4389271" y="2596978"/>
            <a:ext cx="429370" cy="34985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DE0305-FDD8-4EC1-942A-5DA4D7CDF128}"/>
              </a:ext>
            </a:extLst>
          </p:cNvPr>
          <p:cNvSpPr txBox="1"/>
          <p:nvPr/>
        </p:nvSpPr>
        <p:spPr>
          <a:xfrm>
            <a:off x="803670" y="1119650"/>
            <a:ext cx="94966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先代旧事本紀の類似の伝承の中で、この河の名前を「幸河」と書いているのを見つけました。日本語では「兎砥」と「幸」とは関係不明ですが、この川名が </a:t>
            </a:r>
            <a:r>
              <a:rPr lang="en-US" altLang="ja-JP" b="1" dirty="0"/>
              <a:t>isepo ruy </a:t>
            </a:r>
            <a:r>
              <a:rPr lang="ja-JP" altLang="en-US" b="1" dirty="0"/>
              <a:t>であったなら、</a:t>
            </a:r>
            <a:r>
              <a:rPr lang="en-US" altLang="ja-JP" b="1" dirty="0"/>
              <a:t>iso</a:t>
            </a:r>
            <a:r>
              <a:rPr lang="ja-JP" altLang="en-US" b="1" dirty="0"/>
              <a:t>だけで「幸、獲物」を意味するので「幸」が抽出出来るし、「兎砥」も説明がつく。（普通は兎を </a:t>
            </a:r>
            <a:r>
              <a:rPr lang="en-US" altLang="ja-JP" b="1" dirty="0"/>
              <a:t>isepo</a:t>
            </a:r>
            <a:r>
              <a:rPr lang="ja-JP" altLang="en-US" b="1" dirty="0"/>
              <a:t>と云いますが</a:t>
            </a:r>
            <a:r>
              <a:rPr lang="en-US" altLang="ja-JP" b="1" dirty="0"/>
              <a:t>isopo</a:t>
            </a:r>
            <a:r>
              <a:rPr lang="ja-JP" altLang="en-US" b="1" dirty="0"/>
              <a:t>という方言形もあります。）つまり、兎砥川、が、幸河とも記録される背景はアイヌ語を通すとハッキリとする、ということです。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5F0EAF-4CFE-4042-A74F-A4762F452374}"/>
              </a:ext>
            </a:extLst>
          </p:cNvPr>
          <p:cNvSpPr txBox="1"/>
          <p:nvPr/>
        </p:nvSpPr>
        <p:spPr>
          <a:xfrm>
            <a:off x="814723" y="3089740"/>
            <a:ext cx="92746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神武紀に「雄水門」という地名があり現在の男里のあたりと考えられています。これも、このあたりの旧名が「日根郡」であり、この「ヒネ」がアイヌ語で　男＝ピンネ、</a:t>
            </a:r>
            <a:r>
              <a:rPr lang="en-US" altLang="ja-JP" b="1" dirty="0"/>
              <a:t>pinne </a:t>
            </a:r>
            <a:r>
              <a:rPr lang="ja-JP" altLang="en-US" b="1" dirty="0"/>
              <a:t>であることから理解が出来ようかと思われます。 </a:t>
            </a:r>
            <a:endParaRPr lang="en-US" altLang="ja-JP" b="1" dirty="0"/>
          </a:p>
          <a:p>
            <a:endParaRPr kumimoji="1" lang="en-US" altLang="ja-JP" b="1" dirty="0"/>
          </a:p>
          <a:p>
            <a:r>
              <a:rPr kumimoji="1" lang="ja-JP" altLang="en-US" b="1" dirty="0"/>
              <a:t>アイヌ語地名 </a:t>
            </a:r>
            <a:r>
              <a:rPr kumimoji="1" lang="en-US" altLang="ja-JP" b="1" dirty="0"/>
              <a:t>pinne </a:t>
            </a:r>
            <a:r>
              <a:rPr kumimoji="1" lang="ja-JP" altLang="en-US" b="1" dirty="0"/>
              <a:t>が音訳されて「日根」、意味を採って「男」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18111F1-16A4-4487-8E09-610575E58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271" y="4517225"/>
            <a:ext cx="481626" cy="390178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8F42273-1BC1-43D9-8998-6FEAC5347E8C}"/>
              </a:ext>
            </a:extLst>
          </p:cNvPr>
          <p:cNvSpPr txBox="1"/>
          <p:nvPr/>
        </p:nvSpPr>
        <p:spPr>
          <a:xfrm>
            <a:off x="814723" y="5153306"/>
            <a:ext cx="94263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このあたりで、神武天皇の兄、五瀬命、が亡くなったことになってます。「イセ（が）死ぬ」は　</a:t>
            </a:r>
            <a:r>
              <a:rPr lang="en-US" altLang="ja-JP" b="1" dirty="0"/>
              <a:t>ise ray</a:t>
            </a:r>
            <a:r>
              <a:rPr lang="ja-JP" altLang="en-US" b="1" dirty="0"/>
              <a:t>　と言えます。これと、兎砥という地名 </a:t>
            </a:r>
            <a:r>
              <a:rPr lang="en-US" altLang="ja-JP" b="1" dirty="0"/>
              <a:t>ise-po ruy </a:t>
            </a:r>
            <a:r>
              <a:rPr lang="ja-JP" altLang="en-US" b="1" dirty="0"/>
              <a:t>との音の近さも不思議といえば不思議です。五瀬命がここで亡くなった、という民話（？）の原点かもしれません。（「五瀬」命、普通は「イツセ」のみこと、と読まれます。「イセ」と読むのは試論です。</a:t>
            </a:r>
            <a:r>
              <a:rPr lang="en-US" altLang="ja-JP" b="1" dirty="0"/>
              <a:t>i-ts-e </a:t>
            </a:r>
            <a:r>
              <a:rPr lang="ja-JP" altLang="en-US" b="1" dirty="0"/>
              <a:t>を仮構するのが良いかも。）</a:t>
            </a:r>
            <a:endParaRPr kumimoji="1" lang="ja-JP" altLang="en-US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B932643-CA7A-4D69-829E-F566E4DB35D6}"/>
              </a:ext>
            </a:extLst>
          </p:cNvPr>
          <p:cNvSpPr txBox="1"/>
          <p:nvPr/>
        </p:nvSpPr>
        <p:spPr>
          <a:xfrm>
            <a:off x="724930" y="518984"/>
            <a:ext cx="856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余談</a:t>
            </a:r>
          </a:p>
        </p:txBody>
      </p:sp>
    </p:spTree>
    <p:extLst>
      <p:ext uri="{BB962C8B-B14F-4D97-AF65-F5344CB8AC3E}">
        <p14:creationId xmlns:p14="http://schemas.microsoft.com/office/powerpoint/2010/main" val="724627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E8E6806-4EAF-4EB0-87DD-5A611A9455E7}"/>
              </a:ext>
            </a:extLst>
          </p:cNvPr>
          <p:cNvSpPr txBox="1"/>
          <p:nvPr/>
        </p:nvSpPr>
        <p:spPr>
          <a:xfrm>
            <a:off x="615142" y="773084"/>
            <a:ext cx="89029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余談（２）</a:t>
            </a:r>
            <a:endParaRPr kumimoji="1" lang="en-US" altLang="ja-JP" sz="2400" b="1" dirty="0"/>
          </a:p>
          <a:p>
            <a:endParaRPr lang="en-US" altLang="ja-JP" sz="2400" b="1" dirty="0"/>
          </a:p>
          <a:p>
            <a:r>
              <a:rPr lang="ja-JP" altLang="en-US" b="1" dirty="0"/>
              <a:t>兎砥の川上で</a:t>
            </a:r>
            <a:r>
              <a:rPr kumimoji="1" lang="ja-JP" altLang="en-US" b="1" dirty="0"/>
              <a:t>作られた</a:t>
            </a:r>
            <a:r>
              <a:rPr lang="ja-JP" altLang="en-US" b="1" dirty="0"/>
              <a:t>剣一千口</a:t>
            </a:r>
            <a:r>
              <a:rPr kumimoji="1" lang="ja-JP" altLang="en-US" b="1" dirty="0"/>
              <a:t>は石上神宮に収められた、と日本書紀にある</a:t>
            </a:r>
            <a:endParaRPr kumimoji="1" lang="en-US" altLang="ja-JP" b="1" dirty="0"/>
          </a:p>
          <a:p>
            <a:r>
              <a:rPr kumimoji="1" lang="ja-JP" altLang="en-US" b="1" dirty="0"/>
              <a:t>石上はイソノカミと読む。</a:t>
            </a:r>
            <a:endParaRPr kumimoji="1" lang="en-US" altLang="ja-JP" b="1" dirty="0"/>
          </a:p>
          <a:p>
            <a:r>
              <a:rPr kumimoji="1" lang="ja-JP" altLang="en-US" b="1" dirty="0"/>
              <a:t>イソが兎のアイヌ語</a:t>
            </a:r>
            <a:r>
              <a:rPr lang="en-US" altLang="ja-JP" b="1" dirty="0"/>
              <a:t> </a:t>
            </a:r>
            <a:r>
              <a:rPr lang="en-US" altLang="ja-JP" b="1" dirty="0" err="1"/>
              <a:t>isopo</a:t>
            </a:r>
            <a:r>
              <a:rPr lang="en-US" altLang="ja-JP" b="1" dirty="0"/>
              <a:t> </a:t>
            </a:r>
            <a:r>
              <a:rPr lang="ja-JP" altLang="en-US" b="1" dirty="0"/>
              <a:t>の前半部 </a:t>
            </a:r>
            <a:r>
              <a:rPr lang="en-US" altLang="ja-JP" b="1" dirty="0"/>
              <a:t>iso </a:t>
            </a:r>
            <a:r>
              <a:rPr lang="ja-JP" altLang="en-US" b="1" dirty="0"/>
              <a:t>と符合するのも面白い。</a:t>
            </a:r>
            <a:endParaRPr lang="en-US" altLang="ja-JP" b="1" dirty="0"/>
          </a:p>
          <a:p>
            <a:r>
              <a:rPr kumimoji="1" lang="ja-JP" altLang="en-US" b="1" dirty="0"/>
              <a:t>それは又、兎砥の川上、の「上」も持っている、という符合も指摘できる。</a:t>
            </a:r>
            <a:endParaRPr kumimoji="1" lang="en-US" altLang="ja-JP" b="1" dirty="0"/>
          </a:p>
          <a:p>
            <a:r>
              <a:rPr kumimoji="1" lang="ja-JP" altLang="en-US" b="1" dirty="0"/>
              <a:t>　</a:t>
            </a:r>
            <a:r>
              <a:rPr kumimoji="1" lang="en-US" altLang="ja-JP" b="1" dirty="0"/>
              <a:t>“</a:t>
            </a:r>
            <a:r>
              <a:rPr lang="en-US" altLang="ja-JP" b="1" dirty="0"/>
              <a:t>iso” </a:t>
            </a:r>
            <a:r>
              <a:rPr lang="ja-JP" altLang="en-US" b="1" dirty="0"/>
              <a:t>の 川「上」で「石上」であろうか・・・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863560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7457</TotalTime>
  <Words>568</Words>
  <Application>Microsoft Office PowerPoint</Application>
  <PresentationFormat>ワイド画面</PresentationFormat>
  <Paragraphs>63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古代史料とアイヌ語 『古事記』『日本書紀』『諸国風土記』『万葉集』など</vt:lpstr>
      <vt:lpstr>PowerPoint プレゼンテーション</vt:lpstr>
      <vt:lpstr>PowerPoint プレゼンテーション</vt:lpstr>
      <vt:lpstr>今、兎砥川は　男里川の支流</vt:lpstr>
      <vt:lpstr>その剣を川上部（かはかみのとも）、又の名を、裸伴（あかはだがとも）という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Ainu語地名漫歩</dc:title>
  <dc:creator>大山 元</dc:creator>
  <cp:lastModifiedBy>大山 元</cp:lastModifiedBy>
  <cp:revision>243</cp:revision>
  <dcterms:created xsi:type="dcterms:W3CDTF">2023-09-02T22:53:33Z</dcterms:created>
  <dcterms:modified xsi:type="dcterms:W3CDTF">2023-11-09T14:25:39Z</dcterms:modified>
</cp:coreProperties>
</file>