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5" r:id="rId5"/>
    <p:sldId id="276" r:id="rId6"/>
    <p:sldId id="277" r:id="rId7"/>
    <p:sldId id="278" r:id="rId8"/>
    <p:sldId id="280" r:id="rId9"/>
    <p:sldId id="279" r:id="rId10"/>
    <p:sldId id="281"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大山 元" initials="大山" lastIdx="2" clrIdx="0">
    <p:extLst>
      <p:ext uri="{19B8F6BF-5375-455C-9EA6-DF929625EA0E}">
        <p15:presenceInfo xmlns:p15="http://schemas.microsoft.com/office/powerpoint/2012/main" userId="d8ce02e9690eb98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58" autoAdjust="0"/>
    <p:restoredTop sz="94660"/>
  </p:normalViewPr>
  <p:slideViewPr>
    <p:cSldViewPr snapToGrid="0">
      <p:cViewPr varScale="1">
        <p:scale>
          <a:sx n="86" d="100"/>
          <a:sy n="86" d="100"/>
        </p:scale>
        <p:origin x="35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ABA0CD-DECD-441D-B1B6-8281DFDA619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7C96B02-25AC-4AFB-BFA9-77425D0F39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168FA78-FDB7-453F-9BEF-9387CFC44442}"/>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5" name="フッター プレースホルダー 4">
            <a:extLst>
              <a:ext uri="{FF2B5EF4-FFF2-40B4-BE49-F238E27FC236}">
                <a16:creationId xmlns:a16="http://schemas.microsoft.com/office/drawing/2014/main" id="{BD03F5CD-A4C8-4429-822C-6400AE48309C}"/>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E202D659-F71A-4BB2-BB39-D1CB3189BD0D}"/>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2091547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C67D34-4901-4914-9266-62DCACD7FC9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AD596B4-410B-43D8-9C07-A989A720D0E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7B5225C-B9D6-4B0B-89C2-FFEABA3893A0}"/>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5" name="フッター プレースホルダー 4">
            <a:extLst>
              <a:ext uri="{FF2B5EF4-FFF2-40B4-BE49-F238E27FC236}">
                <a16:creationId xmlns:a16="http://schemas.microsoft.com/office/drawing/2014/main" id="{3C0CE114-4E7C-4A01-A4BC-29AA17F75856}"/>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C6EC5B65-6B19-4F67-9A8C-49C2451FC9D3}"/>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2764594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D6EF977-F217-4A21-8170-3E42B32B4C4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4E71E02-F18F-4AE3-8271-7742AB35E24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DB0DE4-77BE-4B1E-B1EC-FFD32850A58D}"/>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5" name="フッター プレースホルダー 4">
            <a:extLst>
              <a:ext uri="{FF2B5EF4-FFF2-40B4-BE49-F238E27FC236}">
                <a16:creationId xmlns:a16="http://schemas.microsoft.com/office/drawing/2014/main" id="{3CCBD76D-FDC5-4C4D-896A-9D59800E3D2F}"/>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433BE379-48AF-451B-8439-2250CF7F001D}"/>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2234181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B24FA1-D841-4748-8AC2-776FCB91DD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FA7D53A-25E8-4E53-A7DA-9F4DF07A115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531905-E71D-44ED-98F9-B5A998575F2E}"/>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5" name="フッター プレースホルダー 4">
            <a:extLst>
              <a:ext uri="{FF2B5EF4-FFF2-40B4-BE49-F238E27FC236}">
                <a16:creationId xmlns:a16="http://schemas.microsoft.com/office/drawing/2014/main" id="{3B40A08A-FBAE-4033-9B5A-F46FA95EF663}"/>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542647FD-AC4F-4433-9476-E1BA04D5BB60}"/>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4216710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370AA2-AE00-417A-9ADE-18A4DF0B75D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7C3989F-3E28-49A3-9515-CBF4C65BD6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11202A9-3C33-4301-A3C2-955218A7985D}"/>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5" name="フッター プレースホルダー 4">
            <a:extLst>
              <a:ext uri="{FF2B5EF4-FFF2-40B4-BE49-F238E27FC236}">
                <a16:creationId xmlns:a16="http://schemas.microsoft.com/office/drawing/2014/main" id="{6B5B2F97-79FC-4183-97EB-CF26A34C90C2}"/>
              </a:ext>
            </a:extLst>
          </p:cNvPr>
          <p:cNvSpPr>
            <a:spLocks noGrp="1"/>
          </p:cNvSpPr>
          <p:nvPr>
            <p:ph type="ftr" sz="quarter" idx="11"/>
          </p:nvPr>
        </p:nvSpPr>
        <p:spPr/>
        <p:txBody>
          <a:bodyPr/>
          <a:lstStyle/>
          <a:p>
            <a:endParaRPr kumimoji="1" lang="ja-JP" altLang="en-US" dirty="0"/>
          </a:p>
        </p:txBody>
      </p:sp>
      <p:sp>
        <p:nvSpPr>
          <p:cNvPr id="6" name="スライド番号プレースホルダー 5">
            <a:extLst>
              <a:ext uri="{FF2B5EF4-FFF2-40B4-BE49-F238E27FC236}">
                <a16:creationId xmlns:a16="http://schemas.microsoft.com/office/drawing/2014/main" id="{6583A1E9-AE5F-42AA-AAD3-6BBA60F1E0DC}"/>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172770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579408-E235-4608-821C-7898E874BEE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88DDD23-9DA7-4F37-A20E-4305F3C62B3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F6DE7A-B919-4211-B187-98ACA7E47E6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0F0FAF1-8B07-41F6-8ADB-6D45A6BE2073}"/>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6" name="フッター プレースホルダー 5">
            <a:extLst>
              <a:ext uri="{FF2B5EF4-FFF2-40B4-BE49-F238E27FC236}">
                <a16:creationId xmlns:a16="http://schemas.microsoft.com/office/drawing/2014/main" id="{A1317EBC-6166-422B-B5F1-287BFD1536C2}"/>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13390D31-6A1A-4D56-B3BF-F5137DDD3303}"/>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2551086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4B8A6-9204-456A-B93E-F817E55C82D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C6953FF-B9A0-4A01-8519-C970706FD2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A1442E1-BA21-46BF-B426-F0D73E86C14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7E04D90-2C7A-4299-81C6-707FD526D8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6DAEF0C-FCDA-4EEF-964B-C38A3C63884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5695C7F-8503-4CE1-879F-09B6A33B2011}"/>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8" name="フッター プレースホルダー 7">
            <a:extLst>
              <a:ext uri="{FF2B5EF4-FFF2-40B4-BE49-F238E27FC236}">
                <a16:creationId xmlns:a16="http://schemas.microsoft.com/office/drawing/2014/main" id="{36E4D04B-0A21-4777-B430-E35DD8AAC5CE}"/>
              </a:ext>
            </a:extLst>
          </p:cNvPr>
          <p:cNvSpPr>
            <a:spLocks noGrp="1"/>
          </p:cNvSpPr>
          <p:nvPr>
            <p:ph type="ftr" sz="quarter" idx="11"/>
          </p:nvPr>
        </p:nvSpPr>
        <p:spPr/>
        <p:txBody>
          <a:bodyPr/>
          <a:lstStyle/>
          <a:p>
            <a:endParaRPr kumimoji="1" lang="ja-JP" altLang="en-US" dirty="0"/>
          </a:p>
        </p:txBody>
      </p:sp>
      <p:sp>
        <p:nvSpPr>
          <p:cNvPr id="9" name="スライド番号プレースホルダー 8">
            <a:extLst>
              <a:ext uri="{FF2B5EF4-FFF2-40B4-BE49-F238E27FC236}">
                <a16:creationId xmlns:a16="http://schemas.microsoft.com/office/drawing/2014/main" id="{EF03A00E-3DF5-4EF3-987C-AB03AC69F9C5}"/>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2574875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E4224D-1636-4197-A5CB-4414EF6247A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EF0CB4B-661A-4C14-8538-4F98FBCDA814}"/>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4" name="フッター プレースホルダー 3">
            <a:extLst>
              <a:ext uri="{FF2B5EF4-FFF2-40B4-BE49-F238E27FC236}">
                <a16:creationId xmlns:a16="http://schemas.microsoft.com/office/drawing/2014/main" id="{F4660C15-8F8F-4BE3-9BC2-ABF992BA6AB3}"/>
              </a:ext>
            </a:extLst>
          </p:cNvPr>
          <p:cNvSpPr>
            <a:spLocks noGrp="1"/>
          </p:cNvSpPr>
          <p:nvPr>
            <p:ph type="ftr" sz="quarter" idx="11"/>
          </p:nvPr>
        </p:nvSpPr>
        <p:spPr/>
        <p:txBody>
          <a:bodyPr/>
          <a:lstStyle/>
          <a:p>
            <a:endParaRPr kumimoji="1" lang="ja-JP" altLang="en-US" dirty="0"/>
          </a:p>
        </p:txBody>
      </p:sp>
      <p:sp>
        <p:nvSpPr>
          <p:cNvPr id="5" name="スライド番号プレースホルダー 4">
            <a:extLst>
              <a:ext uri="{FF2B5EF4-FFF2-40B4-BE49-F238E27FC236}">
                <a16:creationId xmlns:a16="http://schemas.microsoft.com/office/drawing/2014/main" id="{100DA3A0-6821-49C8-9DF2-070FC8750554}"/>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264043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E20F719-6FD9-4D04-B830-3A4FFF1DEE8C}"/>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3" name="フッター プレースホルダー 2">
            <a:extLst>
              <a:ext uri="{FF2B5EF4-FFF2-40B4-BE49-F238E27FC236}">
                <a16:creationId xmlns:a16="http://schemas.microsoft.com/office/drawing/2014/main" id="{AA42EC1D-B826-43A3-9470-89CD58A20B56}"/>
              </a:ext>
            </a:extLst>
          </p:cNvPr>
          <p:cNvSpPr>
            <a:spLocks noGrp="1"/>
          </p:cNvSpPr>
          <p:nvPr>
            <p:ph type="ftr" sz="quarter" idx="1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AF2BA598-4AF1-4860-BBCA-17E7A7706B28}"/>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3429223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01E96F-4E5E-4DD8-B868-42AEC616388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84878E-7B72-43B9-BC7B-1D3D2AF06B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39D23F3-5BA0-4FE5-B95E-57AC7927D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D64AADA-FF2D-4BD5-BC40-102567AF86E6}"/>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6" name="フッター プレースホルダー 5">
            <a:extLst>
              <a:ext uri="{FF2B5EF4-FFF2-40B4-BE49-F238E27FC236}">
                <a16:creationId xmlns:a16="http://schemas.microsoft.com/office/drawing/2014/main" id="{725441EA-9CDD-45E5-8852-F35C1D7F09C3}"/>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5F133910-A019-4B34-A082-3EB88B75AAD8}"/>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537307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98D5DD-3AEC-485A-BBA9-F5E9BE828A5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08660B1-D27E-4A88-B362-7135578DE7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a:extLst>
              <a:ext uri="{FF2B5EF4-FFF2-40B4-BE49-F238E27FC236}">
                <a16:creationId xmlns:a16="http://schemas.microsoft.com/office/drawing/2014/main" id="{F7BD4391-27AD-4791-970B-EA1D0D6679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BC240F2-D280-4DBA-972C-D81F26FBD653}"/>
              </a:ext>
            </a:extLst>
          </p:cNvPr>
          <p:cNvSpPr>
            <a:spLocks noGrp="1"/>
          </p:cNvSpPr>
          <p:nvPr>
            <p:ph type="dt" sz="half" idx="10"/>
          </p:nvPr>
        </p:nvSpPr>
        <p:spPr/>
        <p:txBody>
          <a:bodyPr/>
          <a:lstStyle/>
          <a:p>
            <a:fld id="{9F2C45AF-2F5A-4987-A52E-45B7B49598AF}" type="datetimeFigureOut">
              <a:rPr kumimoji="1" lang="ja-JP" altLang="en-US" smtClean="0"/>
              <a:t>2024/2/14</a:t>
            </a:fld>
            <a:endParaRPr kumimoji="1" lang="ja-JP" altLang="en-US" dirty="0"/>
          </a:p>
        </p:txBody>
      </p:sp>
      <p:sp>
        <p:nvSpPr>
          <p:cNvPr id="6" name="フッター プレースホルダー 5">
            <a:extLst>
              <a:ext uri="{FF2B5EF4-FFF2-40B4-BE49-F238E27FC236}">
                <a16:creationId xmlns:a16="http://schemas.microsoft.com/office/drawing/2014/main" id="{3361A274-72F3-4F19-B4B5-30DF553348C8}"/>
              </a:ext>
            </a:extLst>
          </p:cNvPr>
          <p:cNvSpPr>
            <a:spLocks noGrp="1"/>
          </p:cNvSpPr>
          <p:nvPr>
            <p:ph type="ftr" sz="quarter" idx="11"/>
          </p:nvPr>
        </p:nvSpPr>
        <p:spPr/>
        <p:txBody>
          <a:bodyPr/>
          <a:lstStyle/>
          <a:p>
            <a:endParaRPr kumimoji="1" lang="ja-JP" altLang="en-US" dirty="0"/>
          </a:p>
        </p:txBody>
      </p:sp>
      <p:sp>
        <p:nvSpPr>
          <p:cNvPr id="7" name="スライド番号プレースホルダー 6">
            <a:extLst>
              <a:ext uri="{FF2B5EF4-FFF2-40B4-BE49-F238E27FC236}">
                <a16:creationId xmlns:a16="http://schemas.microsoft.com/office/drawing/2014/main" id="{D0A5E3C1-A04C-4349-A4DB-5169997885FD}"/>
              </a:ext>
            </a:extLst>
          </p:cNvPr>
          <p:cNvSpPr>
            <a:spLocks noGrp="1"/>
          </p:cNvSpPr>
          <p:nvPr>
            <p:ph type="sldNum" sz="quarter" idx="12"/>
          </p:nvPr>
        </p:nvSpPr>
        <p:spPr/>
        <p:txBody>
          <a:body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4057293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9C311F5-152A-4537-831C-4FD58F270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777BB83-F607-4CEA-AD6E-EBA43C38C0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780F0E2-09BF-41C9-AD7F-1A7D383CB0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2C45AF-2F5A-4987-A52E-45B7B49598AF}" type="datetimeFigureOut">
              <a:rPr kumimoji="1" lang="ja-JP" altLang="en-US" smtClean="0"/>
              <a:t>2024/2/14</a:t>
            </a:fld>
            <a:endParaRPr kumimoji="1" lang="ja-JP" altLang="en-US" dirty="0"/>
          </a:p>
        </p:txBody>
      </p:sp>
      <p:sp>
        <p:nvSpPr>
          <p:cNvPr id="5" name="フッター プレースホルダー 4">
            <a:extLst>
              <a:ext uri="{FF2B5EF4-FFF2-40B4-BE49-F238E27FC236}">
                <a16:creationId xmlns:a16="http://schemas.microsoft.com/office/drawing/2014/main" id="{2F03DD7C-80A4-4ABD-9525-48076374BC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a:extLst>
              <a:ext uri="{FF2B5EF4-FFF2-40B4-BE49-F238E27FC236}">
                <a16:creationId xmlns:a16="http://schemas.microsoft.com/office/drawing/2014/main" id="{CB720DCE-DF7D-406C-AB56-E3C0FF316F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97284-83D3-4320-9F9C-E8949B3ED8D5}" type="slidenum">
              <a:rPr kumimoji="1" lang="ja-JP" altLang="en-US" smtClean="0"/>
              <a:t>‹#›</a:t>
            </a:fld>
            <a:endParaRPr kumimoji="1" lang="ja-JP" altLang="en-US" dirty="0"/>
          </a:p>
        </p:txBody>
      </p:sp>
    </p:spTree>
    <p:extLst>
      <p:ext uri="{BB962C8B-B14F-4D97-AF65-F5344CB8AC3E}">
        <p14:creationId xmlns:p14="http://schemas.microsoft.com/office/powerpoint/2010/main" val="557576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1D307D4C-9CBF-4AB0-AAD5-DEE79D242910}"/>
              </a:ext>
            </a:extLst>
          </p:cNvPr>
          <p:cNvSpPr>
            <a:spLocks noGrp="1"/>
          </p:cNvSpPr>
          <p:nvPr>
            <p:ph type="subTitle" idx="1"/>
          </p:nvPr>
        </p:nvSpPr>
        <p:spPr/>
        <p:txBody>
          <a:bodyPr/>
          <a:lstStyle/>
          <a:p>
            <a:endParaRPr kumimoji="1" lang="en-US" altLang="ja-JP" b="1" dirty="0"/>
          </a:p>
          <a:p>
            <a:r>
              <a:rPr lang="ja-JP" altLang="en-US" b="1" dirty="0">
                <a:solidFill>
                  <a:srgbClr val="FF0000"/>
                </a:solidFill>
              </a:rPr>
              <a:t>●鶺鴒　など</a:t>
            </a:r>
            <a:endParaRPr kumimoji="1" lang="ja-JP" altLang="en-US" b="1" dirty="0"/>
          </a:p>
        </p:txBody>
      </p:sp>
      <p:sp>
        <p:nvSpPr>
          <p:cNvPr id="7" name="タイトル 1">
            <a:extLst>
              <a:ext uri="{FF2B5EF4-FFF2-40B4-BE49-F238E27FC236}">
                <a16:creationId xmlns:a16="http://schemas.microsoft.com/office/drawing/2014/main" id="{64456223-F8A0-4F02-A2BC-B47399CDB241}"/>
              </a:ext>
            </a:extLst>
          </p:cNvPr>
          <p:cNvSpPr>
            <a:spLocks noGrp="1"/>
          </p:cNvSpPr>
          <p:nvPr>
            <p:ph type="ctrTitle"/>
          </p:nvPr>
        </p:nvSpPr>
        <p:spPr>
          <a:xfrm>
            <a:off x="1524000" y="1122363"/>
            <a:ext cx="9144000" cy="2387600"/>
          </a:xfrm>
        </p:spPr>
        <p:txBody>
          <a:bodyPr anchor="ctr" anchorCtr="1">
            <a:normAutofit/>
          </a:bodyPr>
          <a:lstStyle/>
          <a:p>
            <a:r>
              <a:rPr lang="ja-JP" altLang="en-US" sz="4000" b="1" dirty="0">
                <a:solidFill>
                  <a:prstClr val="black"/>
                </a:solidFill>
                <a:latin typeface="游ゴシック" panose="020B0400000000000000" pitchFamily="50" charset="-128"/>
                <a:ea typeface="游ゴシック" panose="020B0400000000000000" pitchFamily="50" charset="-128"/>
              </a:rPr>
              <a:t>古代史料とアイヌ語</a:t>
            </a:r>
            <a:br>
              <a:rPr lang="en-US" altLang="ja-JP" sz="7200" b="1" dirty="0">
                <a:solidFill>
                  <a:prstClr val="black"/>
                </a:solidFill>
                <a:latin typeface="游ゴシック" panose="020B0400000000000000" pitchFamily="50" charset="-128"/>
                <a:ea typeface="游ゴシック" panose="020B0400000000000000" pitchFamily="50" charset="-128"/>
              </a:rPr>
            </a:br>
            <a:r>
              <a:rPr lang="en-US" altLang="ja-JP" sz="2700" b="1" dirty="0">
                <a:solidFill>
                  <a:prstClr val="black"/>
                </a:solidFill>
                <a:latin typeface="游ゴシック" panose="020B0400000000000000" pitchFamily="50" charset="-128"/>
                <a:ea typeface="游ゴシック" panose="020B0400000000000000" pitchFamily="50" charset="-128"/>
              </a:rPr>
              <a:t>『</a:t>
            </a:r>
            <a:r>
              <a:rPr lang="ja-JP" altLang="en-US" sz="2700" b="1" dirty="0">
                <a:solidFill>
                  <a:prstClr val="black"/>
                </a:solidFill>
                <a:latin typeface="游ゴシック" panose="020B0400000000000000" pitchFamily="50" charset="-128"/>
                <a:ea typeface="游ゴシック" panose="020B0400000000000000" pitchFamily="50" charset="-128"/>
              </a:rPr>
              <a:t>古事記</a:t>
            </a:r>
            <a:r>
              <a:rPr lang="en-US" altLang="ja-JP" sz="2700" b="1" dirty="0">
                <a:solidFill>
                  <a:prstClr val="black"/>
                </a:solidFill>
                <a:latin typeface="游ゴシック" panose="020B0400000000000000" pitchFamily="50" charset="-128"/>
                <a:ea typeface="游ゴシック" panose="020B0400000000000000" pitchFamily="50" charset="-128"/>
              </a:rPr>
              <a:t>』『</a:t>
            </a:r>
            <a:r>
              <a:rPr lang="ja-JP" altLang="en-US" sz="2700" b="1" dirty="0">
                <a:solidFill>
                  <a:prstClr val="black"/>
                </a:solidFill>
                <a:latin typeface="游ゴシック" panose="020B0400000000000000" pitchFamily="50" charset="-128"/>
                <a:ea typeface="游ゴシック" panose="020B0400000000000000" pitchFamily="50" charset="-128"/>
              </a:rPr>
              <a:t>日本書紀</a:t>
            </a:r>
            <a:r>
              <a:rPr lang="en-US" altLang="ja-JP" sz="2700" b="1" dirty="0">
                <a:solidFill>
                  <a:prstClr val="black"/>
                </a:solidFill>
                <a:latin typeface="游ゴシック" panose="020B0400000000000000" pitchFamily="50" charset="-128"/>
                <a:ea typeface="游ゴシック" panose="020B0400000000000000" pitchFamily="50" charset="-128"/>
              </a:rPr>
              <a:t>』『</a:t>
            </a:r>
            <a:r>
              <a:rPr lang="ja-JP" altLang="en-US" sz="2700" b="1" dirty="0">
                <a:solidFill>
                  <a:prstClr val="black"/>
                </a:solidFill>
                <a:latin typeface="游ゴシック" panose="020B0400000000000000" pitchFamily="50" charset="-128"/>
                <a:ea typeface="游ゴシック" panose="020B0400000000000000" pitchFamily="50" charset="-128"/>
              </a:rPr>
              <a:t>諸国風土記</a:t>
            </a:r>
            <a:r>
              <a:rPr lang="en-US" altLang="ja-JP" sz="2700" b="1" dirty="0">
                <a:solidFill>
                  <a:prstClr val="black"/>
                </a:solidFill>
                <a:latin typeface="游ゴシック" panose="020B0400000000000000" pitchFamily="50" charset="-128"/>
                <a:ea typeface="游ゴシック" panose="020B0400000000000000" pitchFamily="50" charset="-128"/>
              </a:rPr>
              <a:t>』『</a:t>
            </a:r>
            <a:r>
              <a:rPr lang="ja-JP" altLang="en-US" sz="2700" b="1" dirty="0">
                <a:solidFill>
                  <a:prstClr val="black"/>
                </a:solidFill>
                <a:latin typeface="游ゴシック" panose="020B0400000000000000" pitchFamily="50" charset="-128"/>
                <a:ea typeface="游ゴシック" panose="020B0400000000000000" pitchFamily="50" charset="-128"/>
              </a:rPr>
              <a:t>万葉集</a:t>
            </a:r>
            <a:r>
              <a:rPr lang="en-US" altLang="ja-JP" sz="2700" b="1" dirty="0">
                <a:solidFill>
                  <a:prstClr val="black"/>
                </a:solidFill>
                <a:latin typeface="游ゴシック" panose="020B0400000000000000" pitchFamily="50" charset="-128"/>
                <a:ea typeface="游ゴシック" panose="020B0400000000000000" pitchFamily="50" charset="-128"/>
              </a:rPr>
              <a:t>』</a:t>
            </a:r>
            <a:r>
              <a:rPr lang="ja-JP" altLang="en-US" sz="2700" b="1" dirty="0">
                <a:solidFill>
                  <a:prstClr val="black"/>
                </a:solidFill>
                <a:latin typeface="游ゴシック" panose="020B0400000000000000" pitchFamily="50" charset="-128"/>
                <a:ea typeface="游ゴシック" panose="020B0400000000000000" pitchFamily="50" charset="-128"/>
              </a:rPr>
              <a:t>など</a:t>
            </a:r>
            <a:endParaRPr kumimoji="1" lang="ja-JP" altLang="en-US" sz="2700" b="1" dirty="0"/>
          </a:p>
        </p:txBody>
      </p:sp>
    </p:spTree>
    <p:extLst>
      <p:ext uri="{BB962C8B-B14F-4D97-AF65-F5344CB8AC3E}">
        <p14:creationId xmlns:p14="http://schemas.microsoft.com/office/powerpoint/2010/main" val="4169488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E38449E-3AF1-44D3-8E0E-038F460B8CD6}"/>
              </a:ext>
            </a:extLst>
          </p:cNvPr>
          <p:cNvSpPr/>
          <p:nvPr/>
        </p:nvSpPr>
        <p:spPr>
          <a:xfrm>
            <a:off x="951400" y="893020"/>
            <a:ext cx="2404826" cy="461665"/>
          </a:xfrm>
          <a:prstGeom prst="rect">
            <a:avLst/>
          </a:prstGeom>
        </p:spPr>
        <p:txBody>
          <a:bodyPr wrap="none">
            <a:spAutoFit/>
          </a:bodyPr>
          <a:lstStyle/>
          <a:p>
            <a:r>
              <a:rPr lang="ja-JP" altLang="en-US" sz="2400" b="1" dirty="0"/>
              <a:t>●長脛：</a:t>
            </a:r>
            <a:r>
              <a:rPr lang="en-US" altLang="ja-JP" sz="2400" b="1" dirty="0" err="1"/>
              <a:t>i-si-kir</a:t>
            </a:r>
            <a:endParaRPr lang="ja-JP" altLang="en-US" sz="2400" dirty="0"/>
          </a:p>
        </p:txBody>
      </p:sp>
      <p:sp>
        <p:nvSpPr>
          <p:cNvPr id="3" name="テキスト ボックス 2">
            <a:extLst>
              <a:ext uri="{FF2B5EF4-FFF2-40B4-BE49-F238E27FC236}">
                <a16:creationId xmlns:a16="http://schemas.microsoft.com/office/drawing/2014/main" id="{0AD47D2A-7E5F-4BF9-89AF-516602E6EAF8}"/>
              </a:ext>
            </a:extLst>
          </p:cNvPr>
          <p:cNvSpPr txBox="1"/>
          <p:nvPr/>
        </p:nvSpPr>
        <p:spPr>
          <a:xfrm>
            <a:off x="824735" y="1354686"/>
            <a:ext cx="9579273" cy="5632311"/>
          </a:xfrm>
          <a:prstGeom prst="rect">
            <a:avLst/>
          </a:prstGeom>
          <a:noFill/>
        </p:spPr>
        <p:txBody>
          <a:bodyPr wrap="square" rtlCol="0">
            <a:spAutoFit/>
          </a:bodyPr>
          <a:lstStyle/>
          <a:p>
            <a:r>
              <a:rPr lang="ja-JP" altLang="en-US" b="1" dirty="0"/>
              <a:t>東大阪市にある石切神社、ご祭神は：</a:t>
            </a:r>
            <a:endParaRPr lang="en-US" altLang="ja-JP" b="1" dirty="0"/>
          </a:p>
          <a:p>
            <a:endParaRPr lang="en-US" altLang="ja-JP" b="1" dirty="0"/>
          </a:p>
          <a:p>
            <a:r>
              <a:rPr lang="ja-JP" altLang="en-US" b="1" dirty="0"/>
              <a:t>石切剣箭神社：饒速日尊と可美真手命</a:t>
            </a:r>
            <a:br>
              <a:rPr lang="ja-JP" altLang="en-US" b="1" dirty="0"/>
            </a:br>
            <a:r>
              <a:rPr lang="ja-JP" altLang="en-US" b="1" dirty="0"/>
              <a:t>登美霊社　　：三炊屋姫</a:t>
            </a:r>
            <a:br>
              <a:rPr lang="ja-JP" altLang="en-US" b="1" dirty="0"/>
            </a:br>
            <a:r>
              <a:rPr lang="ja-JP" altLang="en-US" b="1" dirty="0"/>
              <a:t>石切祖霊殿　：</a:t>
            </a:r>
            <a:r>
              <a:rPr lang="ja-JP" altLang="en-US" b="1" dirty="0">
                <a:solidFill>
                  <a:srgbClr val="FF0000"/>
                </a:solidFill>
              </a:rPr>
              <a:t>石切大神</a:t>
            </a:r>
            <a:endParaRPr lang="en-US" altLang="ja-JP" b="1" dirty="0">
              <a:solidFill>
                <a:srgbClr val="FF0000"/>
              </a:solidFill>
            </a:endParaRPr>
          </a:p>
          <a:p>
            <a:endParaRPr kumimoji="1" lang="en-US" altLang="ja-JP" b="1" dirty="0"/>
          </a:p>
          <a:p>
            <a:r>
              <a:rPr lang="ja-JP" altLang="en-US" b="1" dirty="0"/>
              <a:t>饒速日尊も天孫族で神武天皇よりも先に日本に来ていた</a:t>
            </a:r>
            <a:endParaRPr lang="en-US" altLang="ja-JP" b="1" dirty="0"/>
          </a:p>
          <a:p>
            <a:endParaRPr lang="en-US" altLang="ja-JP" b="1" dirty="0"/>
          </a:p>
          <a:p>
            <a:endParaRPr kumimoji="1" lang="en-US" altLang="ja-JP" b="1" dirty="0"/>
          </a:p>
          <a:p>
            <a:endParaRPr lang="en-US" altLang="ja-JP" b="1" dirty="0"/>
          </a:p>
          <a:p>
            <a:endParaRPr kumimoji="1" lang="en-US" altLang="ja-JP" b="1" dirty="0"/>
          </a:p>
          <a:p>
            <a:endParaRPr lang="en-US" altLang="ja-JP" b="1" dirty="0"/>
          </a:p>
          <a:p>
            <a:endParaRPr kumimoji="1" lang="en-US" altLang="ja-JP" b="1" dirty="0"/>
          </a:p>
          <a:p>
            <a:endParaRPr kumimoji="1" lang="en-US" altLang="ja-JP" b="1" dirty="0"/>
          </a:p>
          <a:p>
            <a:endParaRPr lang="en-US" altLang="ja-JP" b="1" dirty="0"/>
          </a:p>
          <a:p>
            <a:endParaRPr kumimoji="1" lang="en-US" altLang="ja-JP" b="1" dirty="0"/>
          </a:p>
          <a:p>
            <a:r>
              <a:rPr kumimoji="1" lang="ja-JP" altLang="en-US" b="1" dirty="0"/>
              <a:t>石切大神　って誰じゃ？</a:t>
            </a:r>
            <a:endParaRPr kumimoji="1" lang="en-US" altLang="ja-JP" b="1" dirty="0"/>
          </a:p>
          <a:p>
            <a:r>
              <a:rPr lang="zh-TW" altLang="en-US" b="1" dirty="0"/>
              <a:t>長髓彦</a:t>
            </a:r>
            <a:r>
              <a:rPr lang="ja-JP" altLang="en-US" b="1" dirty="0"/>
              <a:t>　のことかな</a:t>
            </a:r>
            <a:r>
              <a:rPr lang="ja-JP" altLang="en-US" b="1" dirty="0" err="1"/>
              <a:t>、、、</a:t>
            </a:r>
            <a:endParaRPr lang="en-US" altLang="ja-JP" b="1" dirty="0"/>
          </a:p>
          <a:p>
            <a:r>
              <a:rPr kumimoji="1" lang="en-US" altLang="ja-JP" b="1" dirty="0" err="1"/>
              <a:t>i-si-kir</a:t>
            </a:r>
            <a:r>
              <a:rPr kumimoji="1" lang="en-US" altLang="ja-JP" b="1" dirty="0"/>
              <a:t> </a:t>
            </a:r>
            <a:r>
              <a:rPr kumimoji="1" lang="ja-JP" altLang="en-US" b="1" dirty="0"/>
              <a:t>をアイヌ語で考えてみると　その・大きい・すね　となる。</a:t>
            </a:r>
            <a:endParaRPr kumimoji="1" lang="en-US" altLang="ja-JP" b="1" dirty="0"/>
          </a:p>
          <a:p>
            <a:endParaRPr kumimoji="1" lang="ja-JP" altLang="en-US" b="1" dirty="0"/>
          </a:p>
        </p:txBody>
      </p:sp>
      <p:pic>
        <p:nvPicPr>
          <p:cNvPr id="8" name="図 7">
            <a:extLst>
              <a:ext uri="{FF2B5EF4-FFF2-40B4-BE49-F238E27FC236}">
                <a16:creationId xmlns:a16="http://schemas.microsoft.com/office/drawing/2014/main" id="{BCFE5DBD-2D7E-464E-8793-C9CC387B54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6083" y="3364637"/>
            <a:ext cx="2469421" cy="2201662"/>
          </a:xfrm>
          <a:prstGeom prst="rect">
            <a:avLst/>
          </a:prstGeom>
        </p:spPr>
      </p:pic>
    </p:spTree>
    <p:extLst>
      <p:ext uri="{BB962C8B-B14F-4D97-AF65-F5344CB8AC3E}">
        <p14:creationId xmlns:p14="http://schemas.microsoft.com/office/powerpoint/2010/main" val="2644605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3">
            <a:extLst>
              <a:ext uri="{FF2B5EF4-FFF2-40B4-BE49-F238E27FC236}">
                <a16:creationId xmlns:a16="http://schemas.microsoft.com/office/drawing/2014/main" id="{2EC0BC3A-0ED0-4E52-B872-14E28DDD62B3}"/>
              </a:ext>
            </a:extLst>
          </p:cNvPr>
          <p:cNvSpPr>
            <a:spLocks noGrp="1"/>
          </p:cNvSpPr>
          <p:nvPr>
            <p:ph type="body" sz="half" idx="2"/>
          </p:nvPr>
        </p:nvSpPr>
        <p:spPr>
          <a:xfrm>
            <a:off x="818984" y="1820848"/>
            <a:ext cx="9947017" cy="3045350"/>
          </a:xfrm>
        </p:spPr>
        <p:txBody>
          <a:bodyPr>
            <a:noAutofit/>
          </a:bodyPr>
          <a:lstStyle/>
          <a:p>
            <a:r>
              <a:rPr lang="ja-JP" altLang="en-US" sz="2400" b="1" dirty="0"/>
              <a:t>●隠岐の三つ子嶋</a:t>
            </a:r>
            <a:br>
              <a:rPr lang="ja-JP" altLang="en-US" sz="2400" b="1" dirty="0"/>
            </a:br>
            <a:r>
              <a:rPr lang="ja-JP" altLang="en-US" sz="2400" b="1" dirty="0"/>
              <a:t>  　展開：ワニはシャチ</a:t>
            </a:r>
            <a:br>
              <a:rPr lang="ja-JP" altLang="en-US" sz="2400" b="1" dirty="0"/>
            </a:br>
            <a:r>
              <a:rPr lang="ja-JP" altLang="en-US" sz="2400" b="1" dirty="0"/>
              <a:t>●伊豫の二名嶋</a:t>
            </a:r>
            <a:br>
              <a:rPr lang="ja-JP" altLang="en-US" sz="2400" b="1" dirty="0"/>
            </a:br>
            <a:r>
              <a:rPr lang="ja-JP" altLang="en-US" sz="2400" b="1" dirty="0"/>
              <a:t>  　展開：ハイヌベレ</a:t>
            </a:r>
            <a:br>
              <a:rPr lang="ja-JP" altLang="en-US" sz="2400" b="1" dirty="0"/>
            </a:br>
            <a:r>
              <a:rPr lang="ja-JP" altLang="en-US" sz="2400" b="1" dirty="0"/>
              <a:t>●兎砥の川上　男里　日根</a:t>
            </a:r>
            <a:br>
              <a:rPr lang="ja-JP" altLang="en-US" sz="2400" b="1" dirty="0"/>
            </a:br>
            <a:r>
              <a:rPr lang="ja-JP" altLang="en-US" sz="2400" b="1" dirty="0">
                <a:solidFill>
                  <a:srgbClr val="FF0000"/>
                </a:solidFill>
              </a:rPr>
              <a:t>今回のフォーカス</a:t>
            </a:r>
            <a:endParaRPr lang="en-US" altLang="ja-JP" sz="2400" b="1" dirty="0">
              <a:solidFill>
                <a:srgbClr val="FF0000"/>
              </a:solidFill>
            </a:endParaRPr>
          </a:p>
          <a:p>
            <a:r>
              <a:rPr lang="ja-JP" altLang="en-US" sz="2400" b="1" dirty="0">
                <a:solidFill>
                  <a:srgbClr val="FF0000"/>
                </a:solidFill>
              </a:rPr>
              <a:t>●鶺鴒</a:t>
            </a:r>
            <a:br>
              <a:rPr lang="ja-JP" altLang="en-US" sz="2400" b="1" dirty="0">
                <a:solidFill>
                  <a:srgbClr val="FF0000"/>
                </a:solidFill>
              </a:rPr>
            </a:br>
            <a:r>
              <a:rPr lang="ja-JP" altLang="en-US" sz="2400" b="1" dirty="0">
                <a:solidFill>
                  <a:srgbClr val="FF0000"/>
                </a:solidFill>
              </a:rPr>
              <a:t>●比遅波（肥前国風土記：土歯の池　俗、岸を言ひて比遅波と為す</a:t>
            </a:r>
            <a:r>
              <a:rPr lang="en-US" altLang="ja-JP" sz="2400" b="1" dirty="0">
                <a:solidFill>
                  <a:srgbClr val="FF0000"/>
                </a:solidFill>
              </a:rPr>
              <a:t>)</a:t>
            </a:r>
            <a:br>
              <a:rPr lang="en-US" altLang="ja-JP" sz="2400" b="1" dirty="0">
                <a:solidFill>
                  <a:srgbClr val="FF0000"/>
                </a:solidFill>
              </a:rPr>
            </a:br>
            <a:r>
              <a:rPr lang="ja-JP" altLang="en-US" sz="2400" b="1" dirty="0">
                <a:solidFill>
                  <a:srgbClr val="FF0000"/>
                </a:solidFill>
              </a:rPr>
              <a:t>●遠くへ行く：糞をしない</a:t>
            </a:r>
            <a:br>
              <a:rPr lang="ja-JP" altLang="en-US" sz="2400" b="1" dirty="0">
                <a:solidFill>
                  <a:srgbClr val="FF0000"/>
                </a:solidFill>
              </a:rPr>
            </a:br>
            <a:r>
              <a:rPr lang="ja-JP" altLang="en-US" sz="2400" b="1" dirty="0">
                <a:solidFill>
                  <a:srgbClr val="FF0000"/>
                </a:solidFill>
              </a:rPr>
              <a:t>●楠葉：くそばか</a:t>
            </a:r>
            <a:r>
              <a:rPr lang="ja-JP" altLang="en-US" sz="2400" b="1" dirty="0" err="1">
                <a:solidFill>
                  <a:srgbClr val="FF0000"/>
                </a:solidFill>
              </a:rPr>
              <a:t>ま</a:t>
            </a:r>
            <a:br>
              <a:rPr lang="ja-JP" altLang="en-US" sz="2400" b="1" dirty="0">
                <a:solidFill>
                  <a:srgbClr val="FF0000"/>
                </a:solidFill>
              </a:rPr>
            </a:br>
            <a:r>
              <a:rPr lang="ja-JP" altLang="en-US" sz="2400" b="1" dirty="0">
                <a:solidFill>
                  <a:srgbClr val="FF0000"/>
                </a:solidFill>
              </a:rPr>
              <a:t>●鳥取：トトニ：母の木</a:t>
            </a:r>
            <a:br>
              <a:rPr lang="ja-JP" altLang="en-US" sz="2400" b="1" dirty="0">
                <a:solidFill>
                  <a:srgbClr val="FF0000"/>
                </a:solidFill>
              </a:rPr>
            </a:br>
            <a:r>
              <a:rPr lang="ja-JP" altLang="en-US" sz="2400" b="1" dirty="0">
                <a:solidFill>
                  <a:srgbClr val="FF0000"/>
                </a:solidFill>
              </a:rPr>
              <a:t>●長脛：</a:t>
            </a:r>
            <a:r>
              <a:rPr lang="en-US" altLang="ja-JP" sz="2400" b="1" dirty="0" err="1">
                <a:solidFill>
                  <a:srgbClr val="FF0000"/>
                </a:solidFill>
              </a:rPr>
              <a:t>i-si-kir</a:t>
            </a:r>
            <a:br>
              <a:rPr lang="en-US" altLang="ja-JP" sz="2400" b="1" dirty="0"/>
            </a:br>
            <a:endParaRPr kumimoji="1" lang="en-US" altLang="ja-JP" sz="2400" b="1" dirty="0"/>
          </a:p>
        </p:txBody>
      </p:sp>
      <p:sp>
        <p:nvSpPr>
          <p:cNvPr id="11" name="テキスト ボックス 10">
            <a:extLst>
              <a:ext uri="{FF2B5EF4-FFF2-40B4-BE49-F238E27FC236}">
                <a16:creationId xmlns:a16="http://schemas.microsoft.com/office/drawing/2014/main" id="{2D280398-A25A-454B-B304-9D17835C93CD}"/>
              </a:ext>
            </a:extLst>
          </p:cNvPr>
          <p:cNvSpPr txBox="1"/>
          <p:nvPr/>
        </p:nvSpPr>
        <p:spPr>
          <a:xfrm>
            <a:off x="818984" y="993913"/>
            <a:ext cx="8897510" cy="461665"/>
          </a:xfrm>
          <a:prstGeom prst="rect">
            <a:avLst/>
          </a:prstGeom>
          <a:noFill/>
        </p:spPr>
        <p:txBody>
          <a:bodyPr wrap="square" rtlCol="0">
            <a:spAutoFit/>
          </a:bodyPr>
          <a:lstStyle/>
          <a:p>
            <a:r>
              <a:rPr kumimoji="1" lang="ja-JP" altLang="en-US" sz="2400" b="1" dirty="0"/>
              <a:t>記紀や諸国風土記に散見されるアイヌ語要素</a:t>
            </a:r>
            <a:endParaRPr kumimoji="1" lang="en-US" altLang="ja-JP" sz="2400" b="1" dirty="0"/>
          </a:p>
        </p:txBody>
      </p:sp>
    </p:spTree>
    <p:extLst>
      <p:ext uri="{BB962C8B-B14F-4D97-AF65-F5344CB8AC3E}">
        <p14:creationId xmlns:p14="http://schemas.microsoft.com/office/powerpoint/2010/main" val="170842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722D586-6E55-49F9-BB04-0DCC3BF1FAE9}"/>
              </a:ext>
            </a:extLst>
          </p:cNvPr>
          <p:cNvSpPr txBox="1"/>
          <p:nvPr/>
        </p:nvSpPr>
        <p:spPr>
          <a:xfrm>
            <a:off x="642551" y="848497"/>
            <a:ext cx="1474573" cy="461665"/>
          </a:xfrm>
          <a:prstGeom prst="rect">
            <a:avLst/>
          </a:prstGeom>
          <a:noFill/>
        </p:spPr>
        <p:txBody>
          <a:bodyPr wrap="square" rtlCol="0">
            <a:spAutoFit/>
          </a:bodyPr>
          <a:lstStyle/>
          <a:p>
            <a:r>
              <a:rPr lang="ja-JP" altLang="en-US" sz="2400" b="1" dirty="0"/>
              <a:t>●</a:t>
            </a:r>
            <a:r>
              <a:rPr kumimoji="1" lang="ja-JP" altLang="en-US" sz="2400" b="1" dirty="0"/>
              <a:t>鶺鴒</a:t>
            </a:r>
          </a:p>
        </p:txBody>
      </p:sp>
      <p:sp>
        <p:nvSpPr>
          <p:cNvPr id="4" name="テキスト ボックス 3">
            <a:extLst>
              <a:ext uri="{FF2B5EF4-FFF2-40B4-BE49-F238E27FC236}">
                <a16:creationId xmlns:a16="http://schemas.microsoft.com/office/drawing/2014/main" id="{FA56A2BD-AA59-46E7-81D1-5D69E5F9CF96}"/>
              </a:ext>
            </a:extLst>
          </p:cNvPr>
          <p:cNvSpPr txBox="1"/>
          <p:nvPr/>
        </p:nvSpPr>
        <p:spPr>
          <a:xfrm>
            <a:off x="782595" y="1713470"/>
            <a:ext cx="8130746" cy="3416320"/>
          </a:xfrm>
          <a:prstGeom prst="rect">
            <a:avLst/>
          </a:prstGeom>
          <a:noFill/>
        </p:spPr>
        <p:txBody>
          <a:bodyPr wrap="square" rtlCol="0">
            <a:spAutoFit/>
          </a:bodyPr>
          <a:lstStyle/>
          <a:p>
            <a:r>
              <a:rPr lang="ja-JP" altLang="en-US" b="1" dirty="0"/>
              <a:t>鶺鴒を</a:t>
            </a:r>
            <a:r>
              <a:rPr lang="ja-JP" altLang="en-US" b="1" dirty="0" err="1"/>
              <a:t>せ</a:t>
            </a:r>
            <a:r>
              <a:rPr lang="ja-JP" altLang="en-US" b="1" dirty="0"/>
              <a:t>きれいと読むのは中国語。上代日本語は「まなばしら」。「おしへどり」とも。「にはくなぶり」「にはくなぎ」「つつ」も別名か。</a:t>
            </a:r>
            <a:endParaRPr lang="en-US" altLang="ja-JP" b="1" dirty="0"/>
          </a:p>
          <a:p>
            <a:endParaRPr kumimoji="1" lang="en-US" altLang="ja-JP" b="1" dirty="0"/>
          </a:p>
          <a:p>
            <a:r>
              <a:rPr lang="en-US" altLang="ja-JP" b="1" dirty="0"/>
              <a:t>『</a:t>
            </a:r>
            <a:r>
              <a:rPr lang="ja-JP" altLang="en-US" b="1" dirty="0"/>
              <a:t>日本書紀</a:t>
            </a:r>
            <a:r>
              <a:rPr lang="en-US" altLang="ja-JP" b="1" dirty="0"/>
              <a:t>』</a:t>
            </a:r>
            <a:r>
              <a:rPr lang="ja-JP" altLang="en-US" b="1" dirty="0"/>
              <a:t>：男女二柱の神イザナギとイザナミが天から降りてきて日本の国を産みだそうというとき、やり方がわかりませんでした。すると、セキレイがひょいとやってきて尾を上下に振り、その動きを見てピュアーなふたりは夫婦和合の方法を知り次々と子ども（＝国や神）を産んだ、と。</a:t>
            </a:r>
            <a:endParaRPr lang="en-US" altLang="ja-JP" b="1" dirty="0"/>
          </a:p>
          <a:p>
            <a:endParaRPr kumimoji="1" lang="en-US" altLang="ja-JP" b="1" dirty="0"/>
          </a:p>
          <a:p>
            <a:r>
              <a:rPr kumimoji="1" lang="ja-JP" altLang="en-US" b="1" dirty="0"/>
              <a:t>アイヌ語では </a:t>
            </a:r>
            <a:r>
              <a:rPr kumimoji="1" lang="en-US" altLang="ja-JP" b="1" dirty="0"/>
              <a:t>o-</a:t>
            </a:r>
            <a:r>
              <a:rPr kumimoji="1" lang="en-US" altLang="ja-JP" b="1" dirty="0" err="1"/>
              <a:t>ciw</a:t>
            </a:r>
            <a:r>
              <a:rPr kumimoji="1" lang="en-US" altLang="ja-JP" b="1" dirty="0"/>
              <a:t>-</a:t>
            </a:r>
            <a:r>
              <a:rPr kumimoji="1" lang="en-US" altLang="ja-JP" b="1" dirty="0" err="1"/>
              <a:t>ciri</a:t>
            </a:r>
            <a:r>
              <a:rPr kumimoji="1" lang="en-US" altLang="ja-JP" b="1" dirty="0"/>
              <a:t> </a:t>
            </a:r>
            <a:r>
              <a:rPr kumimoji="1" lang="ja-JP" altLang="en-US" b="1" dirty="0"/>
              <a:t>オチュウチリ、直訳すると、尻を・挿す・鳥</a:t>
            </a:r>
            <a:endParaRPr kumimoji="1" lang="en-US" altLang="ja-JP" b="1" dirty="0"/>
          </a:p>
          <a:p>
            <a:endParaRPr lang="en-US" altLang="ja-JP" b="1" dirty="0"/>
          </a:p>
          <a:p>
            <a:r>
              <a:rPr kumimoji="1" lang="ja-JP" altLang="en-US" b="1" dirty="0"/>
              <a:t>　アイヌ語文化が日本語文化から取り入れたのか、その逆か、両方とも共通の起源に遡るのか</a:t>
            </a:r>
          </a:p>
        </p:txBody>
      </p:sp>
    </p:spTree>
    <p:extLst>
      <p:ext uri="{BB962C8B-B14F-4D97-AF65-F5344CB8AC3E}">
        <p14:creationId xmlns:p14="http://schemas.microsoft.com/office/powerpoint/2010/main" val="131595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D1AC49F-8BD6-4CB7-947B-8D0D3B63874A}"/>
              </a:ext>
            </a:extLst>
          </p:cNvPr>
          <p:cNvSpPr txBox="1"/>
          <p:nvPr/>
        </p:nvSpPr>
        <p:spPr>
          <a:xfrm>
            <a:off x="667265" y="741405"/>
            <a:ext cx="1705232" cy="461665"/>
          </a:xfrm>
          <a:prstGeom prst="rect">
            <a:avLst/>
          </a:prstGeom>
          <a:noFill/>
        </p:spPr>
        <p:txBody>
          <a:bodyPr wrap="square" rtlCol="0">
            <a:spAutoFit/>
          </a:bodyPr>
          <a:lstStyle/>
          <a:p>
            <a:r>
              <a:rPr lang="ja-JP" altLang="en-US" sz="2400" b="1" dirty="0"/>
              <a:t>●比遅波</a:t>
            </a:r>
            <a:endParaRPr kumimoji="1" lang="ja-JP" altLang="en-US" sz="2400" b="1" dirty="0"/>
          </a:p>
        </p:txBody>
      </p:sp>
      <p:sp>
        <p:nvSpPr>
          <p:cNvPr id="3" name="テキスト ボックス 2">
            <a:extLst>
              <a:ext uri="{FF2B5EF4-FFF2-40B4-BE49-F238E27FC236}">
                <a16:creationId xmlns:a16="http://schemas.microsoft.com/office/drawing/2014/main" id="{C6DE2F08-27AD-42F2-A0F0-F42DE8370963}"/>
              </a:ext>
            </a:extLst>
          </p:cNvPr>
          <p:cNvSpPr txBox="1"/>
          <p:nvPr/>
        </p:nvSpPr>
        <p:spPr>
          <a:xfrm>
            <a:off x="1013255" y="1603966"/>
            <a:ext cx="8130746" cy="3970318"/>
          </a:xfrm>
          <a:prstGeom prst="rect">
            <a:avLst/>
          </a:prstGeom>
          <a:noFill/>
        </p:spPr>
        <p:txBody>
          <a:bodyPr wrap="square" rtlCol="0">
            <a:spAutoFit/>
          </a:bodyPr>
          <a:lstStyle/>
          <a:p>
            <a:r>
              <a:rPr lang="en-US" altLang="ja-JP" b="1" dirty="0"/>
              <a:t>『</a:t>
            </a:r>
            <a:r>
              <a:rPr lang="ja-JP" altLang="en-US" b="1" dirty="0"/>
              <a:t>肥前国風土記</a:t>
            </a:r>
            <a:r>
              <a:rPr lang="en-US" altLang="ja-JP" b="1" dirty="0"/>
              <a:t>』</a:t>
            </a:r>
            <a:r>
              <a:rPr lang="ja-JP" altLang="en-US" b="1" dirty="0"/>
              <a:t>に：「土歯の池　俗、岸を言ひて比遅波と為す」とある。</a:t>
            </a:r>
            <a:endParaRPr lang="en-US" altLang="ja-JP" b="1" dirty="0"/>
          </a:p>
          <a:p>
            <a:r>
              <a:rPr lang="ja-JP" altLang="en-US" b="1" dirty="0"/>
              <a:t>後に「千々石」になった語と思われる。</a:t>
            </a:r>
            <a:endParaRPr lang="en-US" altLang="ja-JP" b="1" dirty="0"/>
          </a:p>
          <a:p>
            <a:endParaRPr lang="en-US" altLang="ja-JP" b="1" dirty="0"/>
          </a:p>
          <a:p>
            <a:r>
              <a:rPr lang="ja-JP" altLang="en-US" b="1" dirty="0"/>
              <a:t>アイヌ語で「岸」を引いてみると</a:t>
            </a:r>
            <a:endParaRPr lang="en-US" altLang="ja-JP" b="1" dirty="0"/>
          </a:p>
          <a:p>
            <a:endParaRPr kumimoji="1" lang="en-US" altLang="ja-JP" b="1" dirty="0"/>
          </a:p>
          <a:p>
            <a:r>
              <a:rPr lang="en-US" altLang="ja-JP" b="1" dirty="0" err="1"/>
              <a:t>pecara</a:t>
            </a:r>
            <a:r>
              <a:rPr lang="en-US" altLang="ja-JP" b="1" dirty="0"/>
              <a:t>   </a:t>
            </a:r>
            <a:r>
              <a:rPr lang="ja-JP" altLang="en-US" b="1" dirty="0"/>
              <a:t>波打際</a:t>
            </a:r>
            <a:r>
              <a:rPr lang="en-US" altLang="ja-JP" b="1" dirty="0"/>
              <a:t>; </a:t>
            </a:r>
            <a:r>
              <a:rPr lang="ja-JP" altLang="en-US" b="1" dirty="0"/>
              <a:t>なぎさ。</a:t>
            </a:r>
            <a:r>
              <a:rPr lang="en-US" altLang="ja-JP" b="1" dirty="0"/>
              <a:t>[&lt;pe (</a:t>
            </a:r>
            <a:r>
              <a:rPr lang="ja-JP" altLang="en-US" b="1" dirty="0"/>
              <a:t>水</a:t>
            </a:r>
            <a:r>
              <a:rPr lang="en-US" altLang="ja-JP" b="1" dirty="0"/>
              <a:t>) cha (</a:t>
            </a:r>
            <a:r>
              <a:rPr lang="ja-JP" altLang="en-US" b="1" dirty="0"/>
              <a:t>岸</a:t>
            </a:r>
            <a:r>
              <a:rPr lang="en-US" altLang="ja-JP" b="1" dirty="0"/>
              <a:t>) ta (</a:t>
            </a:r>
            <a:r>
              <a:rPr lang="ja-JP" altLang="en-US" b="1" dirty="0"/>
              <a:t>に</a:t>
            </a:r>
            <a:r>
              <a:rPr lang="en-US" altLang="ja-JP" b="1" dirty="0"/>
              <a:t>)] </a:t>
            </a:r>
          </a:p>
          <a:p>
            <a:r>
              <a:rPr lang="en-US" altLang="ja-JP" b="1" dirty="0" err="1"/>
              <a:t>peciwor</a:t>
            </a:r>
            <a:r>
              <a:rPr lang="ja-JP" altLang="en-US" b="1" dirty="0"/>
              <a:t> 岸。 </a:t>
            </a:r>
            <a:endParaRPr lang="en-US" altLang="ja-JP" b="1" dirty="0"/>
          </a:p>
          <a:p>
            <a:r>
              <a:rPr lang="en-US" altLang="ja-JP" b="1" dirty="0" err="1"/>
              <a:t>petca</a:t>
            </a:r>
            <a:r>
              <a:rPr lang="ja-JP" altLang="en-US" b="1" dirty="0"/>
              <a:t>　 岸</a:t>
            </a:r>
            <a:endParaRPr lang="en-US" altLang="ja-JP" b="1" dirty="0"/>
          </a:p>
          <a:p>
            <a:r>
              <a:rPr lang="en-US" altLang="ja-JP" b="1" dirty="0" err="1"/>
              <a:t>petpa</a:t>
            </a:r>
            <a:r>
              <a:rPr lang="ja-JP" altLang="en-US" b="1" dirty="0"/>
              <a:t>　 岸</a:t>
            </a:r>
            <a:endParaRPr lang="en-US" altLang="ja-JP" b="1" dirty="0"/>
          </a:p>
          <a:p>
            <a:endParaRPr kumimoji="1" lang="en-US" altLang="ja-JP" b="1" dirty="0"/>
          </a:p>
          <a:p>
            <a:r>
              <a:rPr lang="en-US" altLang="ja-JP" b="1" dirty="0"/>
              <a:t>pit </a:t>
            </a:r>
            <a:r>
              <a:rPr lang="ja-JP" altLang="en-US" b="1" dirty="0"/>
              <a:t>小石</a:t>
            </a:r>
            <a:endParaRPr lang="en-US" altLang="ja-JP" b="1" dirty="0"/>
          </a:p>
          <a:p>
            <a:endParaRPr lang="en-US" altLang="ja-JP" b="1" dirty="0"/>
          </a:p>
          <a:p>
            <a:r>
              <a:rPr lang="ja-JP" altLang="en-US" b="1" dirty="0"/>
              <a:t>比遅波＝岸　がアイヌ語を写したものか確信はないが魅力有る仮説</a:t>
            </a:r>
            <a:endParaRPr lang="en-US" altLang="ja-JP" b="1" dirty="0"/>
          </a:p>
          <a:p>
            <a:endParaRPr kumimoji="1" lang="ja-JP" altLang="en-US" b="1" dirty="0"/>
          </a:p>
        </p:txBody>
      </p:sp>
    </p:spTree>
    <p:extLst>
      <p:ext uri="{BB962C8B-B14F-4D97-AF65-F5344CB8AC3E}">
        <p14:creationId xmlns:p14="http://schemas.microsoft.com/office/powerpoint/2010/main" val="659550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F4C72F8-6095-42E6-A312-AD8B4E776377}"/>
              </a:ext>
            </a:extLst>
          </p:cNvPr>
          <p:cNvSpPr txBox="1"/>
          <p:nvPr/>
        </p:nvSpPr>
        <p:spPr>
          <a:xfrm>
            <a:off x="642551" y="535459"/>
            <a:ext cx="4234249" cy="461665"/>
          </a:xfrm>
          <a:prstGeom prst="rect">
            <a:avLst/>
          </a:prstGeom>
          <a:noFill/>
        </p:spPr>
        <p:txBody>
          <a:bodyPr wrap="square" rtlCol="0">
            <a:spAutoFit/>
          </a:bodyPr>
          <a:lstStyle/>
          <a:p>
            <a:r>
              <a:rPr lang="ja-JP" altLang="en-US" sz="2400" b="1" dirty="0"/>
              <a:t>●遠くへ行く：糞をしない</a:t>
            </a:r>
            <a:endParaRPr kumimoji="1" lang="ja-JP" altLang="en-US" sz="2400" b="1" dirty="0"/>
          </a:p>
        </p:txBody>
      </p:sp>
      <p:sp>
        <p:nvSpPr>
          <p:cNvPr id="3" name="テキスト ボックス 2">
            <a:extLst>
              <a:ext uri="{FF2B5EF4-FFF2-40B4-BE49-F238E27FC236}">
                <a16:creationId xmlns:a16="http://schemas.microsoft.com/office/drawing/2014/main" id="{615CD366-8F4C-4DF3-8A48-BA491F1EAD80}"/>
              </a:ext>
            </a:extLst>
          </p:cNvPr>
          <p:cNvSpPr txBox="1"/>
          <p:nvPr/>
        </p:nvSpPr>
        <p:spPr>
          <a:xfrm>
            <a:off x="642551" y="1225689"/>
            <a:ext cx="4234249" cy="5632311"/>
          </a:xfrm>
          <a:prstGeom prst="rect">
            <a:avLst/>
          </a:prstGeom>
          <a:noFill/>
        </p:spPr>
        <p:txBody>
          <a:bodyPr wrap="square" rtlCol="0">
            <a:spAutoFit/>
          </a:bodyPr>
          <a:lstStyle/>
          <a:p>
            <a:r>
              <a:rPr lang="en-US" altLang="ja-JP" b="1" dirty="0"/>
              <a:t>『</a:t>
            </a:r>
            <a:r>
              <a:rPr lang="ja-JP" altLang="en-US" b="1" dirty="0"/>
              <a:t>播磨風土記</a:t>
            </a:r>
            <a:r>
              <a:rPr lang="en-US" altLang="ja-JP" b="1" dirty="0"/>
              <a:t>』</a:t>
            </a:r>
            <a:r>
              <a:rPr lang="ja-JP" altLang="en-US" b="1" dirty="0"/>
              <a:t>神前郡の条</a:t>
            </a:r>
            <a:endParaRPr lang="en-US" altLang="ja-JP" b="1" dirty="0"/>
          </a:p>
          <a:p>
            <a:endParaRPr lang="en-US" altLang="ja-JP" b="1" dirty="0"/>
          </a:p>
          <a:p>
            <a:r>
              <a:rPr lang="ja-JP" altLang="en-US" b="1" dirty="0"/>
              <a:t>「は</a:t>
            </a:r>
            <a:r>
              <a:rPr lang="ja-JP" altLang="en-US" b="1" dirty="0" err="1"/>
              <a:t>に</a:t>
            </a:r>
            <a:r>
              <a:rPr lang="ja-JP" altLang="en-US" b="1" dirty="0"/>
              <a:t>岡の里：生野、大川内、湯川、粟鹿川内、波自加の村</a:t>
            </a:r>
            <a:br>
              <a:rPr lang="ja-JP" altLang="en-US" b="1" dirty="0"/>
            </a:br>
            <a:r>
              <a:rPr lang="ja-JP" altLang="en-US" b="1" dirty="0"/>
              <a:t>土質は下の下（耕作に不適）。はに岡、というのは昔、大汝命（オホナムヂ）と小比古尼命（スクナヒコネ）が相争って言うには</a:t>
            </a:r>
            <a:r>
              <a:rPr lang="en-US" altLang="ja-JP" b="1" dirty="0"/>
              <a:t>『</a:t>
            </a:r>
            <a:r>
              <a:rPr lang="ja-JP" altLang="en-US" b="1" dirty="0"/>
              <a:t>「</a:t>
            </a:r>
            <a:r>
              <a:rPr lang="ja-JP" altLang="en-US" b="1" dirty="0">
                <a:solidFill>
                  <a:srgbClr val="00B050"/>
                </a:solidFill>
              </a:rPr>
              <a:t>はに」を荷物として遠くへ担いで行く</a:t>
            </a:r>
            <a:r>
              <a:rPr lang="ja-JP" altLang="en-US" b="1" dirty="0"/>
              <a:t>のと、</a:t>
            </a:r>
            <a:r>
              <a:rPr lang="ja-JP" altLang="en-US" b="1" dirty="0">
                <a:solidFill>
                  <a:srgbClr val="FF0000"/>
                </a:solidFill>
              </a:rPr>
              <a:t>糞をしないで遠くへ行く</a:t>
            </a:r>
            <a:r>
              <a:rPr lang="ja-JP" altLang="en-US" b="1" dirty="0"/>
              <a:t>のとどっちが勝つか</a:t>
            </a:r>
            <a:r>
              <a:rPr lang="en-US" altLang="ja-JP" b="1" dirty="0"/>
              <a:t>』</a:t>
            </a:r>
            <a:r>
              <a:rPr lang="ja-JP" altLang="en-US" b="1" dirty="0" err="1"/>
              <a:t>。</a:t>
            </a:r>
            <a:r>
              <a:rPr lang="ja-JP" altLang="en-US" b="1" dirty="0"/>
              <a:t>オホナムヂが糞を我慢することになり、スクナヒコネが「はに」の荷を担いで行くことになった。そうして数日（歩いて行った）経った。オホナムヂは「もう我慢出来ない」と糞をした。スクナヒコネは笑って「実に苦しい」と言って荷物を投げ出した。それで（ここを）は</a:t>
            </a:r>
            <a:r>
              <a:rPr lang="ja-JP" altLang="en-US" b="1" dirty="0" err="1"/>
              <a:t>に</a:t>
            </a:r>
            <a:r>
              <a:rPr lang="ja-JP" altLang="en-US" b="1" dirty="0"/>
              <a:t>岡という。また、小竹（笹）が糞を弾き上げて衣に付いたので、ハジカの里、という」</a:t>
            </a:r>
            <a:endParaRPr kumimoji="1" lang="ja-JP" altLang="en-US" b="1" dirty="0"/>
          </a:p>
        </p:txBody>
      </p:sp>
      <p:graphicFrame>
        <p:nvGraphicFramePr>
          <p:cNvPr id="6" name="表 5">
            <a:extLst>
              <a:ext uri="{FF2B5EF4-FFF2-40B4-BE49-F238E27FC236}">
                <a16:creationId xmlns:a16="http://schemas.microsoft.com/office/drawing/2014/main" id="{2DFA51D2-E4BD-4684-8437-663D19D5FADA}"/>
              </a:ext>
            </a:extLst>
          </p:cNvPr>
          <p:cNvGraphicFramePr>
            <a:graphicFrameLocks noGrp="1"/>
          </p:cNvGraphicFramePr>
          <p:nvPr>
            <p:extLst>
              <p:ext uri="{D42A27DB-BD31-4B8C-83A1-F6EECF244321}">
                <p14:modId xmlns:p14="http://schemas.microsoft.com/office/powerpoint/2010/main" val="2545283921"/>
              </p:ext>
            </p:extLst>
          </p:nvPr>
        </p:nvGraphicFramePr>
        <p:xfrm>
          <a:off x="5132172" y="4115744"/>
          <a:ext cx="5914767" cy="1097280"/>
        </p:xfrm>
        <a:graphic>
          <a:graphicData uri="http://schemas.openxmlformats.org/drawingml/2006/table">
            <a:tbl>
              <a:tblPr/>
              <a:tblGrid>
                <a:gridCol w="1123071">
                  <a:extLst>
                    <a:ext uri="{9D8B030D-6E8A-4147-A177-3AD203B41FA5}">
                      <a16:colId xmlns:a16="http://schemas.microsoft.com/office/drawing/2014/main" val="149959247"/>
                    </a:ext>
                  </a:extLst>
                </a:gridCol>
                <a:gridCol w="4791696">
                  <a:extLst>
                    <a:ext uri="{9D8B030D-6E8A-4147-A177-3AD203B41FA5}">
                      <a16:colId xmlns:a16="http://schemas.microsoft.com/office/drawing/2014/main" val="3802853099"/>
                    </a:ext>
                  </a:extLst>
                </a:gridCol>
              </a:tblGrid>
              <a:tr h="283229">
                <a:tc gridSpan="2">
                  <a:txBody>
                    <a:bodyPr/>
                    <a:lstStyle/>
                    <a:p>
                      <a:r>
                        <a:rPr lang="ja-JP" altLang="en-US" b="1" dirty="0">
                          <a:solidFill>
                            <a:srgbClr val="FF0000"/>
                          </a:solidFill>
                        </a:rPr>
                        <a:t>糞をしないで遠くへ行く</a:t>
                      </a:r>
                      <a:endParaRPr lang="ja-JP" altLang="en-US" b="1" dirty="0"/>
                    </a:p>
                  </a:txBody>
                  <a:tcPr anchor="ctr">
                    <a:lnL>
                      <a:noFill/>
                    </a:lnL>
                    <a:lnR>
                      <a:noFill/>
                    </a:lnR>
                    <a:lnT>
                      <a:noFill/>
                    </a:lnT>
                    <a:lnB>
                      <a:noFill/>
                    </a:lnB>
                    <a:solidFill>
                      <a:schemeClr val="tx1"/>
                    </a:solidFill>
                  </a:tcPr>
                </a:tc>
                <a:tc hMerge="1">
                  <a:txBody>
                    <a:bodyPr/>
                    <a:lstStyle/>
                    <a:p>
                      <a:endParaRPr kumimoji="1" lang="ja-JP" altLang="en-US"/>
                    </a:p>
                  </a:txBody>
                  <a:tcPr/>
                </a:tc>
                <a:extLst>
                  <a:ext uri="{0D108BD9-81ED-4DB2-BD59-A6C34878D82A}">
                    <a16:rowId xmlns:a16="http://schemas.microsoft.com/office/drawing/2014/main" val="4127737194"/>
                  </a:ext>
                </a:extLst>
              </a:tr>
              <a:tr h="283229">
                <a:tc>
                  <a:txBody>
                    <a:bodyPr/>
                    <a:lstStyle/>
                    <a:p>
                      <a:r>
                        <a:rPr lang="ja-JP" altLang="en-US" b="1" dirty="0"/>
                        <a:t>糞をする</a:t>
                      </a:r>
                    </a:p>
                  </a:txBody>
                  <a:tcPr anchor="ctr">
                    <a:lnL>
                      <a:noFill/>
                    </a:lnL>
                    <a:lnR>
                      <a:noFill/>
                    </a:lnR>
                    <a:lnT>
                      <a:noFill/>
                    </a:lnT>
                    <a:lnB>
                      <a:noFill/>
                    </a:lnB>
                    <a:solidFill>
                      <a:srgbClr val="DDDD66"/>
                    </a:solidFill>
                  </a:tcPr>
                </a:tc>
                <a:tc>
                  <a:txBody>
                    <a:bodyPr/>
                    <a:lstStyle/>
                    <a:p>
                      <a:r>
                        <a:rPr lang="en-US" altLang="ja-JP" b="1" dirty="0" err="1"/>
                        <a:t>tuyma-arpa</a:t>
                      </a:r>
                      <a:r>
                        <a:rPr lang="en-US" altLang="ja-JP" b="1" dirty="0"/>
                        <a:t>(</a:t>
                      </a:r>
                      <a:r>
                        <a:rPr lang="ja-JP" altLang="en-US" b="1" dirty="0"/>
                        <a:t>原義：遠くに・行く）</a:t>
                      </a:r>
                    </a:p>
                  </a:txBody>
                  <a:tcPr anchor="ctr">
                    <a:lnL>
                      <a:noFill/>
                    </a:lnL>
                    <a:lnR>
                      <a:noFill/>
                    </a:lnR>
                    <a:lnT>
                      <a:noFill/>
                    </a:lnT>
                    <a:lnB>
                      <a:noFill/>
                    </a:lnB>
                    <a:solidFill>
                      <a:srgbClr val="DDDD66"/>
                    </a:solidFill>
                  </a:tcPr>
                </a:tc>
                <a:extLst>
                  <a:ext uri="{0D108BD9-81ED-4DB2-BD59-A6C34878D82A}">
                    <a16:rowId xmlns:a16="http://schemas.microsoft.com/office/drawing/2014/main" val="488383593"/>
                  </a:ext>
                </a:extLst>
              </a:tr>
              <a:tr h="283229">
                <a:tc>
                  <a:txBody>
                    <a:bodyPr/>
                    <a:lstStyle/>
                    <a:p>
                      <a:r>
                        <a:rPr lang="ja-JP" altLang="en-US" b="1"/>
                        <a:t>糞をする</a:t>
                      </a:r>
                    </a:p>
                  </a:txBody>
                  <a:tcPr anchor="ctr">
                    <a:lnL>
                      <a:noFill/>
                    </a:lnL>
                    <a:lnR>
                      <a:noFill/>
                    </a:lnR>
                    <a:lnT>
                      <a:noFill/>
                    </a:lnT>
                    <a:lnB>
                      <a:noFill/>
                    </a:lnB>
                    <a:solidFill>
                      <a:srgbClr val="DDDD66"/>
                    </a:solidFill>
                  </a:tcPr>
                </a:tc>
                <a:tc>
                  <a:txBody>
                    <a:bodyPr/>
                    <a:lstStyle/>
                    <a:p>
                      <a:r>
                        <a:rPr lang="en-US" altLang="ja-JP" b="1" dirty="0" err="1"/>
                        <a:t>tuyma</a:t>
                      </a:r>
                      <a:r>
                        <a:rPr lang="en-US" altLang="ja-JP" b="1" dirty="0"/>
                        <a:t>-a(</a:t>
                      </a:r>
                      <a:r>
                        <a:rPr lang="ja-JP" altLang="en-US" b="1" dirty="0"/>
                        <a:t>原義：遠くに・座る）</a:t>
                      </a:r>
                    </a:p>
                  </a:txBody>
                  <a:tcPr anchor="ctr">
                    <a:lnL>
                      <a:noFill/>
                    </a:lnL>
                    <a:lnR>
                      <a:noFill/>
                    </a:lnR>
                    <a:lnT>
                      <a:noFill/>
                    </a:lnT>
                    <a:lnB>
                      <a:noFill/>
                    </a:lnB>
                    <a:solidFill>
                      <a:srgbClr val="DDDD66"/>
                    </a:solidFill>
                  </a:tcPr>
                </a:tc>
                <a:extLst>
                  <a:ext uri="{0D108BD9-81ED-4DB2-BD59-A6C34878D82A}">
                    <a16:rowId xmlns:a16="http://schemas.microsoft.com/office/drawing/2014/main" val="3245420733"/>
                  </a:ext>
                </a:extLst>
              </a:tr>
            </a:tbl>
          </a:graphicData>
        </a:graphic>
      </p:graphicFrame>
      <p:graphicFrame>
        <p:nvGraphicFramePr>
          <p:cNvPr id="7" name="表 6">
            <a:extLst>
              <a:ext uri="{FF2B5EF4-FFF2-40B4-BE49-F238E27FC236}">
                <a16:creationId xmlns:a16="http://schemas.microsoft.com/office/drawing/2014/main" id="{EF8E61B0-BEBF-43F7-B8B1-E0AC212361F7}"/>
              </a:ext>
            </a:extLst>
          </p:cNvPr>
          <p:cNvGraphicFramePr>
            <a:graphicFrameLocks noGrp="1"/>
          </p:cNvGraphicFramePr>
          <p:nvPr>
            <p:extLst>
              <p:ext uri="{D42A27DB-BD31-4B8C-83A1-F6EECF244321}">
                <p14:modId xmlns:p14="http://schemas.microsoft.com/office/powerpoint/2010/main" val="1542628806"/>
              </p:ext>
            </p:extLst>
          </p:nvPr>
        </p:nvGraphicFramePr>
        <p:xfrm>
          <a:off x="5132173" y="1998619"/>
          <a:ext cx="5914767" cy="1737360"/>
        </p:xfrm>
        <a:graphic>
          <a:graphicData uri="http://schemas.openxmlformats.org/drawingml/2006/table">
            <a:tbl>
              <a:tblPr/>
              <a:tblGrid>
                <a:gridCol w="980303">
                  <a:extLst>
                    <a:ext uri="{9D8B030D-6E8A-4147-A177-3AD203B41FA5}">
                      <a16:colId xmlns:a16="http://schemas.microsoft.com/office/drawing/2014/main" val="2230734092"/>
                    </a:ext>
                  </a:extLst>
                </a:gridCol>
                <a:gridCol w="4934464">
                  <a:extLst>
                    <a:ext uri="{9D8B030D-6E8A-4147-A177-3AD203B41FA5}">
                      <a16:colId xmlns:a16="http://schemas.microsoft.com/office/drawing/2014/main" val="1145781993"/>
                    </a:ext>
                  </a:extLst>
                </a:gridCol>
              </a:tblGrid>
              <a:tr h="283229">
                <a:tc gridSpan="2">
                  <a:txBody>
                    <a:bodyPr/>
                    <a:lstStyle/>
                    <a:p>
                      <a:r>
                        <a:rPr lang="ja-JP" altLang="en-US" b="1" dirty="0"/>
                        <a:t>「</a:t>
                      </a:r>
                      <a:r>
                        <a:rPr lang="ja-JP" altLang="en-US" b="1" dirty="0">
                          <a:solidFill>
                            <a:srgbClr val="00B050"/>
                          </a:solidFill>
                        </a:rPr>
                        <a:t>はに」を荷物として遠くへ担いで行く</a:t>
                      </a:r>
                      <a:endParaRPr lang="ja-JP" altLang="en-US" b="1" dirty="0"/>
                    </a:p>
                  </a:txBody>
                  <a:tcPr anchor="ctr">
                    <a:lnL>
                      <a:noFill/>
                    </a:lnL>
                    <a:lnR>
                      <a:noFill/>
                    </a:lnR>
                    <a:lnT>
                      <a:noFill/>
                    </a:lnT>
                    <a:lnB>
                      <a:noFill/>
                    </a:lnB>
                    <a:solidFill>
                      <a:schemeClr val="tx1"/>
                    </a:solidFill>
                  </a:tcPr>
                </a:tc>
                <a:tc hMerge="1">
                  <a:txBody>
                    <a:bodyPr/>
                    <a:lstStyle/>
                    <a:p>
                      <a:endParaRPr kumimoji="1" lang="ja-JP" altLang="en-US"/>
                    </a:p>
                  </a:txBody>
                  <a:tcPr/>
                </a:tc>
                <a:extLst>
                  <a:ext uri="{0D108BD9-81ED-4DB2-BD59-A6C34878D82A}">
                    <a16:rowId xmlns:a16="http://schemas.microsoft.com/office/drawing/2014/main" val="1594635659"/>
                  </a:ext>
                </a:extLst>
              </a:tr>
              <a:tr h="283229">
                <a:tc>
                  <a:txBody>
                    <a:bodyPr/>
                    <a:lstStyle/>
                    <a:p>
                      <a:r>
                        <a:rPr lang="ja-JP" altLang="en-US" b="1" dirty="0"/>
                        <a:t>糞</a:t>
                      </a:r>
                    </a:p>
                  </a:txBody>
                  <a:tcPr anchor="ctr">
                    <a:lnL>
                      <a:noFill/>
                    </a:lnL>
                    <a:lnR>
                      <a:noFill/>
                    </a:lnR>
                    <a:lnT>
                      <a:noFill/>
                    </a:lnT>
                    <a:lnB>
                      <a:noFill/>
                    </a:lnB>
                    <a:solidFill>
                      <a:srgbClr val="DDDD66"/>
                    </a:solidFill>
                  </a:tcPr>
                </a:tc>
                <a:tc>
                  <a:txBody>
                    <a:bodyPr/>
                    <a:lstStyle/>
                    <a:p>
                      <a:r>
                        <a:rPr lang="en-US" altLang="ja-JP" b="1" dirty="0" err="1"/>
                        <a:t>si</a:t>
                      </a:r>
                      <a:r>
                        <a:rPr lang="ja-JP" altLang="en-US" b="1" dirty="0"/>
                        <a:t>（「大きい」という意味もある）</a:t>
                      </a:r>
                    </a:p>
                  </a:txBody>
                  <a:tcPr anchor="ctr">
                    <a:lnL>
                      <a:noFill/>
                    </a:lnL>
                    <a:lnR>
                      <a:noFill/>
                    </a:lnR>
                    <a:lnT>
                      <a:noFill/>
                    </a:lnT>
                    <a:lnB>
                      <a:noFill/>
                    </a:lnB>
                    <a:solidFill>
                      <a:srgbClr val="DDDD66"/>
                    </a:solidFill>
                  </a:tcPr>
                </a:tc>
                <a:extLst>
                  <a:ext uri="{0D108BD9-81ED-4DB2-BD59-A6C34878D82A}">
                    <a16:rowId xmlns:a16="http://schemas.microsoft.com/office/drawing/2014/main" val="523624567"/>
                  </a:ext>
                </a:extLst>
              </a:tr>
              <a:tr h="495651">
                <a:tc>
                  <a:txBody>
                    <a:bodyPr/>
                    <a:lstStyle/>
                    <a:p>
                      <a:r>
                        <a:rPr lang="ja-JP" altLang="en-US" b="1" dirty="0"/>
                        <a:t>荷物・背負う</a:t>
                      </a:r>
                    </a:p>
                  </a:txBody>
                  <a:tcPr anchor="ctr">
                    <a:lnL>
                      <a:noFill/>
                    </a:lnL>
                    <a:lnR>
                      <a:noFill/>
                    </a:lnR>
                    <a:lnT>
                      <a:noFill/>
                    </a:lnT>
                    <a:lnB>
                      <a:noFill/>
                    </a:lnB>
                    <a:solidFill>
                      <a:srgbClr val="DDDD66"/>
                    </a:solidFill>
                  </a:tcPr>
                </a:tc>
                <a:tc>
                  <a:txBody>
                    <a:bodyPr/>
                    <a:lstStyle/>
                    <a:p>
                      <a:r>
                        <a:rPr lang="en-US" altLang="ja-JP" b="1"/>
                        <a:t>sike</a:t>
                      </a:r>
                      <a:r>
                        <a:rPr lang="ja-JP" altLang="en-US" b="1"/>
                        <a:t>　　</a:t>
                      </a:r>
                      <a:r>
                        <a:rPr lang="en-US" altLang="ja-JP" b="1"/>
                        <a:t>si-ke</a:t>
                      </a:r>
                      <a:r>
                        <a:rPr lang="ja-JP" altLang="en-US" b="1"/>
                        <a:t>と分析してみると一応「糞・処」という意味合いにはなりそうだ</a:t>
                      </a:r>
                    </a:p>
                  </a:txBody>
                  <a:tcPr anchor="ctr">
                    <a:lnL>
                      <a:noFill/>
                    </a:lnL>
                    <a:lnR>
                      <a:noFill/>
                    </a:lnR>
                    <a:lnT>
                      <a:noFill/>
                    </a:lnT>
                    <a:lnB>
                      <a:noFill/>
                    </a:lnB>
                    <a:solidFill>
                      <a:srgbClr val="DDDD66"/>
                    </a:solidFill>
                  </a:tcPr>
                </a:tc>
                <a:extLst>
                  <a:ext uri="{0D108BD9-81ED-4DB2-BD59-A6C34878D82A}">
                    <a16:rowId xmlns:a16="http://schemas.microsoft.com/office/drawing/2014/main" val="823029748"/>
                  </a:ext>
                </a:extLst>
              </a:tr>
              <a:tr h="283229">
                <a:tc>
                  <a:txBody>
                    <a:bodyPr/>
                    <a:lstStyle/>
                    <a:p>
                      <a:r>
                        <a:rPr lang="ja-JP" altLang="en-US" b="1"/>
                        <a:t>遠い</a:t>
                      </a:r>
                    </a:p>
                  </a:txBody>
                  <a:tcPr anchor="ctr">
                    <a:lnL>
                      <a:noFill/>
                    </a:lnL>
                    <a:lnR>
                      <a:noFill/>
                    </a:lnR>
                    <a:lnT>
                      <a:noFill/>
                    </a:lnT>
                    <a:lnB>
                      <a:noFill/>
                    </a:lnB>
                    <a:solidFill>
                      <a:srgbClr val="DDDD66"/>
                    </a:solidFill>
                  </a:tcPr>
                </a:tc>
                <a:tc>
                  <a:txBody>
                    <a:bodyPr/>
                    <a:lstStyle/>
                    <a:p>
                      <a:r>
                        <a:rPr lang="en-US" b="1" dirty="0" err="1"/>
                        <a:t>tuyma</a:t>
                      </a:r>
                      <a:r>
                        <a:rPr lang="en-US" b="1" dirty="0"/>
                        <a:t> (</a:t>
                      </a:r>
                      <a:r>
                        <a:rPr lang="ja-JP" altLang="en-US" b="1" dirty="0"/>
                        <a:t>参考：「土」は </a:t>
                      </a:r>
                      <a:r>
                        <a:rPr lang="en-US" b="1" dirty="0"/>
                        <a:t>toy)</a:t>
                      </a:r>
                      <a:endParaRPr lang="ja-JP" altLang="en-US" b="1" dirty="0"/>
                    </a:p>
                  </a:txBody>
                  <a:tcPr anchor="ctr">
                    <a:lnL>
                      <a:noFill/>
                    </a:lnL>
                    <a:lnR>
                      <a:noFill/>
                    </a:lnR>
                    <a:lnT>
                      <a:noFill/>
                    </a:lnT>
                    <a:lnB>
                      <a:noFill/>
                    </a:lnB>
                    <a:solidFill>
                      <a:srgbClr val="DDDD66"/>
                    </a:solidFill>
                  </a:tcPr>
                </a:tc>
                <a:extLst>
                  <a:ext uri="{0D108BD9-81ED-4DB2-BD59-A6C34878D82A}">
                    <a16:rowId xmlns:a16="http://schemas.microsoft.com/office/drawing/2014/main" val="2973257987"/>
                  </a:ext>
                </a:extLst>
              </a:tr>
            </a:tbl>
          </a:graphicData>
        </a:graphic>
      </p:graphicFrame>
    </p:spTree>
    <p:extLst>
      <p:ext uri="{BB962C8B-B14F-4D97-AF65-F5344CB8AC3E}">
        <p14:creationId xmlns:p14="http://schemas.microsoft.com/office/powerpoint/2010/main" val="1699290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4032EBB-A5A7-41B0-8F26-9A6D1DE03AFD}"/>
              </a:ext>
            </a:extLst>
          </p:cNvPr>
          <p:cNvSpPr txBox="1"/>
          <p:nvPr/>
        </p:nvSpPr>
        <p:spPr>
          <a:xfrm>
            <a:off x="700216" y="527221"/>
            <a:ext cx="1705232" cy="461665"/>
          </a:xfrm>
          <a:prstGeom prst="rect">
            <a:avLst/>
          </a:prstGeom>
          <a:noFill/>
        </p:spPr>
        <p:txBody>
          <a:bodyPr wrap="square" rtlCol="0">
            <a:spAutoFit/>
          </a:bodyPr>
          <a:lstStyle/>
          <a:p>
            <a:r>
              <a:rPr lang="ja-JP" altLang="en-US" sz="2400" b="1" dirty="0"/>
              <a:t>●楠葉</a:t>
            </a:r>
            <a:endParaRPr kumimoji="1" lang="ja-JP" altLang="en-US" sz="2400" b="1" dirty="0"/>
          </a:p>
        </p:txBody>
      </p:sp>
      <p:sp>
        <p:nvSpPr>
          <p:cNvPr id="5" name="テキスト ボックス 4">
            <a:extLst>
              <a:ext uri="{FF2B5EF4-FFF2-40B4-BE49-F238E27FC236}">
                <a16:creationId xmlns:a16="http://schemas.microsoft.com/office/drawing/2014/main" id="{540F8BE6-A9C3-44C6-9F32-66E4B3FFCAA3}"/>
              </a:ext>
            </a:extLst>
          </p:cNvPr>
          <p:cNvSpPr txBox="1"/>
          <p:nvPr/>
        </p:nvSpPr>
        <p:spPr>
          <a:xfrm>
            <a:off x="700216" y="975467"/>
            <a:ext cx="5082745" cy="5355312"/>
          </a:xfrm>
          <a:prstGeom prst="rect">
            <a:avLst/>
          </a:prstGeom>
          <a:noFill/>
        </p:spPr>
        <p:txBody>
          <a:bodyPr wrap="square" rtlCol="0">
            <a:spAutoFit/>
          </a:bodyPr>
          <a:lstStyle/>
          <a:p>
            <a:r>
              <a:rPr lang="en-US" altLang="ja-JP" b="1" dirty="0"/>
              <a:t>『</a:t>
            </a:r>
            <a:r>
              <a:rPr lang="ja-JP" altLang="en-US" b="1" dirty="0"/>
              <a:t>古事記</a:t>
            </a:r>
            <a:r>
              <a:rPr lang="en-US" altLang="ja-JP" b="1" dirty="0"/>
              <a:t>』</a:t>
            </a:r>
            <a:r>
              <a:rPr lang="ja-JP" altLang="en-US" b="1" dirty="0"/>
              <a:t>（崇神天皇条建波邇安王の反逆の段）に</a:t>
            </a:r>
            <a:r>
              <a:rPr lang="en-US" altLang="ja-JP" b="1" dirty="0"/>
              <a:t>『</a:t>
            </a:r>
            <a:r>
              <a:rPr lang="ja-JP" altLang="en-US" b="1" dirty="0"/>
              <a:t>久須婆（クスバ）の度（わたり）</a:t>
            </a:r>
            <a:r>
              <a:rPr lang="en-US" altLang="ja-JP" b="1" dirty="0"/>
              <a:t>』</a:t>
            </a:r>
            <a:r>
              <a:rPr lang="ja-JP" altLang="en-US" b="1" dirty="0"/>
              <a:t>という地名が出てくる。淀川流域の「楠葉」と考えられる。</a:t>
            </a:r>
            <a:endParaRPr lang="en-US" altLang="ja-JP" b="1" dirty="0"/>
          </a:p>
          <a:p>
            <a:endParaRPr lang="en-US" altLang="ja-JP" b="1" dirty="0"/>
          </a:p>
          <a:p>
            <a:r>
              <a:rPr lang="ja-JP" altLang="en-US" b="1" dirty="0"/>
              <a:t>古事記の伝承では、残兵が（恐怖のあまり）クソをして袴（はかま）に掛かってしまったので、その地を「クソバカマ」と言ったのが、今（古事記編纂の頃？）「クスバ」になったのだ、とある。</a:t>
            </a:r>
          </a:p>
          <a:p>
            <a:endParaRPr lang="en-US" altLang="ja-JP" b="1" dirty="0"/>
          </a:p>
          <a:p>
            <a:r>
              <a:rPr lang="ja-JP" altLang="en-US" b="1" dirty="0"/>
              <a:t>この地名起源説話自体は信ずるに足りないが、「クソバカマ」という音列にヒントを得て、 </a:t>
            </a:r>
            <a:r>
              <a:rPr lang="en-US" altLang="ja-JP" b="1" dirty="0"/>
              <a:t>(chi)-</a:t>
            </a:r>
            <a:r>
              <a:rPr lang="en-US" altLang="ja-JP" b="1" dirty="0" err="1"/>
              <a:t>kus</a:t>
            </a:r>
            <a:r>
              <a:rPr lang="en-US" altLang="ja-JP" b="1" dirty="0"/>
              <a:t>-pan-</a:t>
            </a:r>
            <a:r>
              <a:rPr lang="en-US" altLang="ja-JP" b="1" dirty="0" err="1"/>
              <a:t>kama</a:t>
            </a:r>
            <a:r>
              <a:rPr lang="en-US" altLang="ja-JP" b="1" dirty="0"/>
              <a:t> </a:t>
            </a:r>
            <a:r>
              <a:rPr lang="ja-JP" altLang="en-US" b="1" dirty="0"/>
              <a:t>と作ってみると「（我ら）・通る・川下の・平岩」</a:t>
            </a:r>
            <a:r>
              <a:rPr lang="ja-JP" altLang="en-US" b="1" dirty="0" err="1"/>
              <a:t>ほ</a:t>
            </a:r>
            <a:r>
              <a:rPr lang="ja-JP" altLang="en-US" b="1" dirty="0"/>
              <a:t>どの意味になる。</a:t>
            </a:r>
          </a:p>
          <a:p>
            <a:endParaRPr lang="en-US" altLang="ja-JP" b="1" dirty="0"/>
          </a:p>
          <a:p>
            <a:r>
              <a:rPr lang="ja-JP" altLang="en-US" b="1" dirty="0"/>
              <a:t>もっと単純に「クスバ」はアイヌ語の</a:t>
            </a:r>
            <a:r>
              <a:rPr lang="en-US" altLang="ja-JP" b="1" dirty="0"/>
              <a:t>kusa</a:t>
            </a:r>
            <a:r>
              <a:rPr lang="ja-JP" altLang="en-US" b="1" dirty="0"/>
              <a:t>（単数）</a:t>
            </a:r>
            <a:r>
              <a:rPr lang="en-US" altLang="ja-JP" b="1" dirty="0"/>
              <a:t>/</a:t>
            </a:r>
            <a:r>
              <a:rPr lang="en-US" altLang="ja-JP" b="1" dirty="0" err="1"/>
              <a:t>kuspa</a:t>
            </a:r>
            <a:r>
              <a:rPr lang="ja-JP" altLang="en-US" b="1" dirty="0"/>
              <a:t>（複数）（＝　～を船で川を渡す）を見るのが近いか。</a:t>
            </a:r>
            <a:endParaRPr kumimoji="1" lang="ja-JP" altLang="en-US" b="1" dirty="0"/>
          </a:p>
        </p:txBody>
      </p:sp>
      <p:pic>
        <p:nvPicPr>
          <p:cNvPr id="7" name="図 6">
            <a:extLst>
              <a:ext uri="{FF2B5EF4-FFF2-40B4-BE49-F238E27FC236}">
                <a16:creationId xmlns:a16="http://schemas.microsoft.com/office/drawing/2014/main" id="{22366BC4-0F38-4603-AD3F-9D540FEA27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50229" y="975467"/>
            <a:ext cx="4503322" cy="5506995"/>
          </a:xfrm>
          <a:prstGeom prst="rect">
            <a:avLst/>
          </a:prstGeom>
        </p:spPr>
      </p:pic>
      <p:sp>
        <p:nvSpPr>
          <p:cNvPr id="8" name="正方形/長方形 7">
            <a:extLst>
              <a:ext uri="{FF2B5EF4-FFF2-40B4-BE49-F238E27FC236}">
                <a16:creationId xmlns:a16="http://schemas.microsoft.com/office/drawing/2014/main" id="{FCB1DDE4-DBCF-4522-82B4-6FCBB0DA2B19}"/>
              </a:ext>
            </a:extLst>
          </p:cNvPr>
          <p:cNvSpPr/>
          <p:nvPr/>
        </p:nvSpPr>
        <p:spPr>
          <a:xfrm>
            <a:off x="9745363" y="2967790"/>
            <a:ext cx="362465" cy="2718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1ADB9C3-EDC8-401F-8724-C8DB59F3868E}"/>
              </a:ext>
            </a:extLst>
          </p:cNvPr>
          <p:cNvSpPr/>
          <p:nvPr/>
        </p:nvSpPr>
        <p:spPr>
          <a:xfrm>
            <a:off x="8040131" y="5649747"/>
            <a:ext cx="321276" cy="28008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7FF8F407-C92E-48F3-A19D-3C6DACBC605C}"/>
              </a:ext>
            </a:extLst>
          </p:cNvPr>
          <p:cNvSpPr/>
          <p:nvPr/>
        </p:nvSpPr>
        <p:spPr>
          <a:xfrm>
            <a:off x="6483180" y="1848332"/>
            <a:ext cx="634313" cy="33775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6CB2759A-BC2D-410F-BF86-DC267DB032B2}"/>
              </a:ext>
            </a:extLst>
          </p:cNvPr>
          <p:cNvSpPr/>
          <p:nvPr/>
        </p:nvSpPr>
        <p:spPr>
          <a:xfrm>
            <a:off x="10091353" y="5498409"/>
            <a:ext cx="626076" cy="39541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66275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3">
            <a:extLst>
              <a:ext uri="{FF2B5EF4-FFF2-40B4-BE49-F238E27FC236}">
                <a16:creationId xmlns:a16="http://schemas.microsoft.com/office/drawing/2014/main" id="{C998A79A-1ED8-4222-9BB8-13776104A59C}"/>
              </a:ext>
            </a:extLst>
          </p:cNvPr>
          <p:cNvSpPr txBox="1">
            <a:spLocks/>
          </p:cNvSpPr>
          <p:nvPr/>
        </p:nvSpPr>
        <p:spPr>
          <a:xfrm>
            <a:off x="818984" y="1619020"/>
            <a:ext cx="9947017" cy="42916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b="1" dirty="0"/>
              <a:t>神武紀に母木邑（オモノキ村）という地名が出てきます。「ある人が大樹に隠れて難を逃れた。それでその樹を指して</a:t>
            </a:r>
            <a:r>
              <a:rPr lang="en-US" altLang="ja-JP" sz="1800" b="1" dirty="0"/>
              <a:t>『</a:t>
            </a:r>
            <a:r>
              <a:rPr lang="ja-JP" altLang="en-US" sz="1800" b="1" dirty="0"/>
              <a:t>恩母如</a:t>
            </a:r>
            <a:r>
              <a:rPr lang="en-US" altLang="ja-JP" sz="1800" b="1" dirty="0"/>
              <a:t>』</a:t>
            </a:r>
            <a:r>
              <a:rPr lang="ja-JP" altLang="en-US" sz="1800" b="1" dirty="0"/>
              <a:t>（その恩、母のごとし）と言う。時の人、それに因んでその地を</a:t>
            </a:r>
            <a:r>
              <a:rPr lang="en-US" altLang="ja-JP" sz="1800" b="1" dirty="0"/>
              <a:t>『</a:t>
            </a:r>
            <a:r>
              <a:rPr lang="ja-JP" altLang="en-US" sz="1800" b="1" dirty="0"/>
              <a:t>母木邑</a:t>
            </a:r>
            <a:r>
              <a:rPr lang="en-US" altLang="ja-JP" sz="1800" b="1" dirty="0"/>
              <a:t>』</a:t>
            </a:r>
            <a:r>
              <a:rPr lang="ja-JP" altLang="en-US" sz="1800" b="1" dirty="0"/>
              <a:t>と言う。今、</a:t>
            </a:r>
            <a:r>
              <a:rPr lang="en-US" altLang="ja-JP" sz="1800" b="1" dirty="0"/>
              <a:t>『</a:t>
            </a:r>
            <a:r>
              <a:rPr lang="ja-JP" altLang="en-US" sz="1800" b="1" dirty="0"/>
              <a:t>飫悶廼奇</a:t>
            </a:r>
            <a:r>
              <a:rPr lang="en-US" altLang="ja-JP" sz="1800" b="1" dirty="0"/>
              <a:t>』(</a:t>
            </a:r>
            <a:r>
              <a:rPr lang="ja-JP" altLang="en-US" sz="1800" b="1" dirty="0"/>
              <a:t>オモノキ）と云うのは訛である。」</a:t>
            </a:r>
            <a:r>
              <a:rPr lang="en-US" altLang="ja-JP" sz="1800" b="1" dirty="0"/>
              <a:t>(</a:t>
            </a:r>
            <a:r>
              <a:rPr lang="ja-JP" altLang="en-US" sz="1800" b="1" dirty="0"/>
              <a:t>日本書紀、神武紀）</a:t>
            </a:r>
          </a:p>
          <a:p>
            <a:r>
              <a:rPr lang="ja-JP" altLang="en-US" sz="1800" b="1" dirty="0"/>
              <a:t>地名の「オモノキ」は訛り（変化）である、というならその原点はなんだったのでしょう。「母木」は「ハハキ」だったでしょうか。その語は更に遡ればアイヌ語 </a:t>
            </a:r>
            <a:r>
              <a:rPr lang="en-US" altLang="ja-JP" sz="1800" b="1" dirty="0"/>
              <a:t>tottoni </a:t>
            </a:r>
            <a:r>
              <a:rPr lang="ja-JP" altLang="en-US" sz="1800" b="1" dirty="0"/>
              <a:t>の和訳だったでしょうか：母</a:t>
            </a:r>
            <a:r>
              <a:rPr lang="en-US" altLang="ja-JP" sz="1800" b="1" dirty="0"/>
              <a:t>(totto)+</a:t>
            </a:r>
            <a:r>
              <a:rPr lang="ja-JP" altLang="en-US" sz="1800" b="1" dirty="0"/>
              <a:t>木</a:t>
            </a:r>
            <a:r>
              <a:rPr lang="en-US" altLang="ja-JP" sz="1800" b="1" dirty="0"/>
              <a:t>(ni) </a:t>
            </a:r>
            <a:r>
              <a:rPr lang="ja-JP" altLang="en-US" sz="1800" dirty="0"/>
              <a:t>。</a:t>
            </a:r>
          </a:p>
          <a:p>
            <a:r>
              <a:rPr lang="ja-JP" altLang="en-US" sz="1800" b="1" dirty="0"/>
              <a:t>話変わって：「伯耆風土記（逸文）」に「伯耆国号」に就いて書いてあります。すなわち：手摩乳・足摩乳が娘、稲田姫、八頭の蛇が呑もうとするので、山中に入った。　その時、母が来るのが遅れたので、姫の曰く</a:t>
            </a:r>
            <a:r>
              <a:rPr lang="en-US" altLang="ja-JP" sz="1800" b="1" dirty="0"/>
              <a:t>『</a:t>
            </a:r>
            <a:r>
              <a:rPr lang="ja-JP" altLang="en-US" sz="1800" b="1" dirty="0"/>
              <a:t>母来々々</a:t>
            </a:r>
            <a:r>
              <a:rPr lang="en-US" altLang="ja-JP" sz="1800" b="1" dirty="0"/>
              <a:t>』</a:t>
            </a:r>
            <a:r>
              <a:rPr lang="ja-JP" altLang="en-US" sz="1800" b="1" dirty="0"/>
              <a:t>（ははきませ、母来ませ）。それで</a:t>
            </a:r>
            <a:r>
              <a:rPr lang="en-US" altLang="ja-JP" sz="1800" b="1" dirty="0"/>
              <a:t>『</a:t>
            </a:r>
            <a:r>
              <a:rPr lang="ja-JP" altLang="en-US" sz="1800" b="1" dirty="0"/>
              <a:t>母来国</a:t>
            </a:r>
            <a:r>
              <a:rPr lang="en-US" altLang="ja-JP" sz="1800" b="1" dirty="0"/>
              <a:t>』</a:t>
            </a:r>
            <a:r>
              <a:rPr lang="ja-JP" altLang="en-US" sz="1800" b="1" dirty="0"/>
              <a:t>と名付けた。後に改めて</a:t>
            </a:r>
            <a:r>
              <a:rPr lang="en-US" altLang="ja-JP" sz="1800" b="1" dirty="0"/>
              <a:t>『</a:t>
            </a:r>
            <a:r>
              <a:rPr lang="ja-JP" altLang="en-US" sz="1800" b="1" dirty="0"/>
              <a:t>伯耆国</a:t>
            </a:r>
            <a:r>
              <a:rPr lang="en-US" altLang="ja-JP" sz="1800" b="1" dirty="0"/>
              <a:t>』</a:t>
            </a:r>
            <a:r>
              <a:rPr lang="ja-JP" altLang="en-US" sz="1800" b="1" dirty="0"/>
              <a:t>とした。云々：母・木：耆と来は甲類、木は乙類</a:t>
            </a:r>
          </a:p>
          <a:p>
            <a:r>
              <a:rPr lang="ja-JP" altLang="en-US" sz="1800" b="1" dirty="0"/>
              <a:t>この話も「母」「ハハ」「蛇」の連関が背景にありそうだ。</a:t>
            </a:r>
          </a:p>
          <a:p>
            <a:r>
              <a:rPr lang="ja-JP" altLang="en-US" sz="1800" b="1" dirty="0"/>
              <a:t>アイヌ語に目を転じてみると：ヘビ</a:t>
            </a:r>
            <a:r>
              <a:rPr lang="en-US" altLang="ja-JP" sz="1800" b="1" dirty="0"/>
              <a:t>(tokkoni)≒</a:t>
            </a:r>
            <a:r>
              <a:rPr lang="ja-JP" altLang="en-US" sz="1800" b="1" dirty="0"/>
              <a:t>母</a:t>
            </a:r>
            <a:r>
              <a:rPr lang="en-US" altLang="ja-JP" sz="1800" b="1" dirty="0"/>
              <a:t>(totto)+</a:t>
            </a:r>
            <a:r>
              <a:rPr lang="ja-JP" altLang="en-US" sz="1800" b="1" dirty="0"/>
              <a:t>木</a:t>
            </a:r>
            <a:r>
              <a:rPr lang="en-US" altLang="ja-JP" sz="1800" b="1" dirty="0"/>
              <a:t>(ni)</a:t>
            </a:r>
            <a:r>
              <a:rPr lang="ja-JP" altLang="en-US" sz="1800" b="1" dirty="0"/>
              <a:t>　となります</a:t>
            </a:r>
            <a:endParaRPr lang="en-US" altLang="ja-JP" sz="1800" b="1" dirty="0"/>
          </a:p>
          <a:p>
            <a:r>
              <a:rPr lang="ja-JP" altLang="en-US" sz="1800" b="1" dirty="0"/>
              <a:t>鳥取・とっとに　の語源のように見えます。</a:t>
            </a:r>
            <a:endParaRPr lang="en-US" altLang="ja-JP" sz="1800" b="1" dirty="0"/>
          </a:p>
          <a:p>
            <a:endParaRPr lang="en-US" altLang="ja-JP" sz="1800" b="1" dirty="0"/>
          </a:p>
          <a:p>
            <a:pPr marL="0" indent="0">
              <a:buNone/>
            </a:pPr>
            <a:endParaRPr lang="en-US" altLang="ja-JP" sz="1800" b="1" dirty="0"/>
          </a:p>
          <a:p>
            <a:pPr marL="0" indent="0">
              <a:buNone/>
            </a:pPr>
            <a:br>
              <a:rPr lang="en-US" altLang="ja-JP" sz="2400" b="1" dirty="0"/>
            </a:br>
            <a:endParaRPr lang="en-US" altLang="ja-JP" sz="2400" b="1" dirty="0"/>
          </a:p>
        </p:txBody>
      </p:sp>
      <p:sp>
        <p:nvSpPr>
          <p:cNvPr id="5" name="テキスト ボックス 4">
            <a:extLst>
              <a:ext uri="{FF2B5EF4-FFF2-40B4-BE49-F238E27FC236}">
                <a16:creationId xmlns:a16="http://schemas.microsoft.com/office/drawing/2014/main" id="{07B90D01-0C3F-4841-829D-6467381C75A2}"/>
              </a:ext>
            </a:extLst>
          </p:cNvPr>
          <p:cNvSpPr txBox="1"/>
          <p:nvPr/>
        </p:nvSpPr>
        <p:spPr>
          <a:xfrm>
            <a:off x="818984" y="947351"/>
            <a:ext cx="3015048" cy="369332"/>
          </a:xfrm>
          <a:prstGeom prst="rect">
            <a:avLst/>
          </a:prstGeom>
          <a:noFill/>
        </p:spPr>
        <p:txBody>
          <a:bodyPr wrap="square" rtlCol="0">
            <a:spAutoFit/>
          </a:bodyPr>
          <a:lstStyle/>
          <a:p>
            <a:r>
              <a:rPr lang="ja-JP" altLang="en-US" b="1" dirty="0"/>
              <a:t>●鳥取：トトニ：母の木</a:t>
            </a:r>
            <a:endParaRPr kumimoji="1" lang="ja-JP" altLang="en-US" dirty="0"/>
          </a:p>
        </p:txBody>
      </p:sp>
    </p:spTree>
    <p:extLst>
      <p:ext uri="{BB962C8B-B14F-4D97-AF65-F5344CB8AC3E}">
        <p14:creationId xmlns:p14="http://schemas.microsoft.com/office/powerpoint/2010/main" val="3176990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D378D48-7A68-4CE6-A818-A9D573086937}"/>
              </a:ext>
            </a:extLst>
          </p:cNvPr>
          <p:cNvSpPr txBox="1"/>
          <p:nvPr/>
        </p:nvSpPr>
        <p:spPr>
          <a:xfrm>
            <a:off x="3430569" y="2844225"/>
            <a:ext cx="1647530" cy="584775"/>
          </a:xfrm>
          <a:prstGeom prst="rect">
            <a:avLst/>
          </a:prstGeom>
          <a:noFill/>
          <a:ln>
            <a:solidFill>
              <a:schemeClr val="tx1"/>
            </a:solidFill>
          </a:ln>
        </p:spPr>
        <p:txBody>
          <a:bodyPr wrap="square" rtlCol="0">
            <a:spAutoFit/>
          </a:bodyPr>
          <a:lstStyle/>
          <a:p>
            <a:r>
              <a:rPr kumimoji="1" lang="en-US" altLang="ja-JP" sz="3200" b="1" dirty="0"/>
              <a:t>tottoni</a:t>
            </a:r>
            <a:endParaRPr kumimoji="1" lang="ja-JP" altLang="en-US" sz="3200" b="1" dirty="0"/>
          </a:p>
        </p:txBody>
      </p:sp>
      <p:sp>
        <p:nvSpPr>
          <p:cNvPr id="3" name="テキスト ボックス 2">
            <a:extLst>
              <a:ext uri="{FF2B5EF4-FFF2-40B4-BE49-F238E27FC236}">
                <a16:creationId xmlns:a16="http://schemas.microsoft.com/office/drawing/2014/main" id="{7397922C-4B9F-4361-9EF4-98FA0E720C22}"/>
              </a:ext>
            </a:extLst>
          </p:cNvPr>
          <p:cNvSpPr txBox="1"/>
          <p:nvPr/>
        </p:nvSpPr>
        <p:spPr>
          <a:xfrm>
            <a:off x="6379931" y="3059668"/>
            <a:ext cx="716692" cy="369332"/>
          </a:xfrm>
          <a:prstGeom prst="rect">
            <a:avLst/>
          </a:prstGeom>
          <a:noFill/>
          <a:ln>
            <a:solidFill>
              <a:schemeClr val="tx1"/>
            </a:solidFill>
          </a:ln>
        </p:spPr>
        <p:txBody>
          <a:bodyPr wrap="square" rtlCol="0">
            <a:spAutoFit/>
          </a:bodyPr>
          <a:lstStyle/>
          <a:p>
            <a:r>
              <a:rPr kumimoji="1" lang="ja-JP" altLang="en-US" dirty="0"/>
              <a:t>鳥取</a:t>
            </a:r>
          </a:p>
        </p:txBody>
      </p:sp>
      <p:sp>
        <p:nvSpPr>
          <p:cNvPr id="5" name="テキスト ボックス 4">
            <a:extLst>
              <a:ext uri="{FF2B5EF4-FFF2-40B4-BE49-F238E27FC236}">
                <a16:creationId xmlns:a16="http://schemas.microsoft.com/office/drawing/2014/main" id="{8DD5D246-5D8E-4E3F-85B4-7CB0F856CCC1}"/>
              </a:ext>
            </a:extLst>
          </p:cNvPr>
          <p:cNvSpPr txBox="1"/>
          <p:nvPr/>
        </p:nvSpPr>
        <p:spPr>
          <a:xfrm>
            <a:off x="3838558" y="4345101"/>
            <a:ext cx="1556952" cy="646331"/>
          </a:xfrm>
          <a:prstGeom prst="rect">
            <a:avLst/>
          </a:prstGeom>
          <a:noFill/>
          <a:ln>
            <a:solidFill>
              <a:schemeClr val="tx1"/>
            </a:solidFill>
          </a:ln>
        </p:spPr>
        <p:txBody>
          <a:bodyPr wrap="square" rtlCol="0">
            <a:spAutoFit/>
          </a:bodyPr>
          <a:lstStyle/>
          <a:p>
            <a:r>
              <a:rPr kumimoji="1" lang="ja-JP" altLang="en-US" dirty="0"/>
              <a:t>母の木</a:t>
            </a:r>
            <a:endParaRPr kumimoji="1" lang="en-US" altLang="ja-JP" dirty="0"/>
          </a:p>
          <a:p>
            <a:r>
              <a:rPr kumimoji="1" lang="ja-JP" altLang="en-US" dirty="0"/>
              <a:t>（ハハノキ）</a:t>
            </a:r>
          </a:p>
        </p:txBody>
      </p:sp>
      <p:sp>
        <p:nvSpPr>
          <p:cNvPr id="6" name="テキスト ボックス 5">
            <a:extLst>
              <a:ext uri="{FF2B5EF4-FFF2-40B4-BE49-F238E27FC236}">
                <a16:creationId xmlns:a16="http://schemas.microsoft.com/office/drawing/2014/main" id="{39161297-8B74-4E86-894B-7CA9B183565E}"/>
              </a:ext>
            </a:extLst>
          </p:cNvPr>
          <p:cNvSpPr txBox="1"/>
          <p:nvPr/>
        </p:nvSpPr>
        <p:spPr>
          <a:xfrm>
            <a:off x="3996668" y="5562914"/>
            <a:ext cx="1318053" cy="369332"/>
          </a:xfrm>
          <a:prstGeom prst="rect">
            <a:avLst/>
          </a:prstGeom>
          <a:noFill/>
          <a:ln>
            <a:solidFill>
              <a:schemeClr val="tx1"/>
            </a:solidFill>
          </a:ln>
        </p:spPr>
        <p:txBody>
          <a:bodyPr wrap="square" rtlCol="0">
            <a:spAutoFit/>
          </a:bodyPr>
          <a:lstStyle/>
          <a:p>
            <a:r>
              <a:rPr kumimoji="1" lang="ja-JP" altLang="en-US" dirty="0"/>
              <a:t>オモノキ</a:t>
            </a:r>
          </a:p>
        </p:txBody>
      </p:sp>
      <p:sp>
        <p:nvSpPr>
          <p:cNvPr id="7" name="テキスト ボックス 6">
            <a:extLst>
              <a:ext uri="{FF2B5EF4-FFF2-40B4-BE49-F238E27FC236}">
                <a16:creationId xmlns:a16="http://schemas.microsoft.com/office/drawing/2014/main" id="{3EDA93E1-8E10-482D-B806-03C95FE4FC3F}"/>
              </a:ext>
            </a:extLst>
          </p:cNvPr>
          <p:cNvSpPr txBox="1"/>
          <p:nvPr/>
        </p:nvSpPr>
        <p:spPr>
          <a:xfrm>
            <a:off x="7239137" y="4483600"/>
            <a:ext cx="1400433" cy="369332"/>
          </a:xfrm>
          <a:prstGeom prst="rect">
            <a:avLst/>
          </a:prstGeom>
          <a:noFill/>
          <a:ln>
            <a:solidFill>
              <a:schemeClr val="tx1"/>
            </a:solidFill>
          </a:ln>
        </p:spPr>
        <p:txBody>
          <a:bodyPr wrap="square" rtlCol="0">
            <a:spAutoFit/>
          </a:bodyPr>
          <a:lstStyle/>
          <a:p>
            <a:r>
              <a:rPr kumimoji="1" lang="ja-JP" altLang="en-US" dirty="0"/>
              <a:t>母来ませ</a:t>
            </a:r>
          </a:p>
        </p:txBody>
      </p:sp>
      <p:sp>
        <p:nvSpPr>
          <p:cNvPr id="9" name="矢印: 右 8">
            <a:extLst>
              <a:ext uri="{FF2B5EF4-FFF2-40B4-BE49-F238E27FC236}">
                <a16:creationId xmlns:a16="http://schemas.microsoft.com/office/drawing/2014/main" id="{47FE9169-5E62-484E-9333-D5EA556AEBD8}"/>
              </a:ext>
            </a:extLst>
          </p:cNvPr>
          <p:cNvSpPr/>
          <p:nvPr/>
        </p:nvSpPr>
        <p:spPr>
          <a:xfrm>
            <a:off x="5449056" y="3059668"/>
            <a:ext cx="716692" cy="3693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右 9">
            <a:extLst>
              <a:ext uri="{FF2B5EF4-FFF2-40B4-BE49-F238E27FC236}">
                <a16:creationId xmlns:a16="http://schemas.microsoft.com/office/drawing/2014/main" id="{275694AA-8C59-4484-9A27-19CCF159E7D4}"/>
              </a:ext>
            </a:extLst>
          </p:cNvPr>
          <p:cNvSpPr/>
          <p:nvPr/>
        </p:nvSpPr>
        <p:spPr>
          <a:xfrm>
            <a:off x="5708548" y="4447412"/>
            <a:ext cx="914400" cy="39129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65394551-233C-41C3-9399-E451A47751C2}"/>
              </a:ext>
            </a:extLst>
          </p:cNvPr>
          <p:cNvSpPr/>
          <p:nvPr/>
        </p:nvSpPr>
        <p:spPr>
          <a:xfrm>
            <a:off x="4409501" y="3538315"/>
            <a:ext cx="313038" cy="5344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a:extLst>
              <a:ext uri="{FF2B5EF4-FFF2-40B4-BE49-F238E27FC236}">
                <a16:creationId xmlns:a16="http://schemas.microsoft.com/office/drawing/2014/main" id="{C54FF44E-8B7F-4DDA-AE84-BB708BFD7469}"/>
              </a:ext>
            </a:extLst>
          </p:cNvPr>
          <p:cNvPicPr>
            <a:picLocks noChangeAspect="1"/>
          </p:cNvPicPr>
          <p:nvPr/>
        </p:nvPicPr>
        <p:blipFill>
          <a:blip r:embed="rId2"/>
          <a:stretch>
            <a:fillRect/>
          </a:stretch>
        </p:blipFill>
        <p:spPr>
          <a:xfrm>
            <a:off x="4389220" y="5085132"/>
            <a:ext cx="353599" cy="384081"/>
          </a:xfrm>
          <a:prstGeom prst="rect">
            <a:avLst/>
          </a:prstGeom>
        </p:spPr>
      </p:pic>
      <p:sp>
        <p:nvSpPr>
          <p:cNvPr id="13" name="テキスト ボックス 12">
            <a:extLst>
              <a:ext uri="{FF2B5EF4-FFF2-40B4-BE49-F238E27FC236}">
                <a16:creationId xmlns:a16="http://schemas.microsoft.com/office/drawing/2014/main" id="{DFA22BEA-8798-4814-A34A-38B85F5E294B}"/>
              </a:ext>
            </a:extLst>
          </p:cNvPr>
          <p:cNvSpPr txBox="1"/>
          <p:nvPr/>
        </p:nvSpPr>
        <p:spPr>
          <a:xfrm>
            <a:off x="5650883" y="4928221"/>
            <a:ext cx="1556952" cy="646331"/>
          </a:xfrm>
          <a:prstGeom prst="rect">
            <a:avLst/>
          </a:prstGeom>
          <a:noFill/>
        </p:spPr>
        <p:txBody>
          <a:bodyPr wrap="square" rtlCol="0">
            <a:spAutoFit/>
          </a:bodyPr>
          <a:lstStyle/>
          <a:p>
            <a:r>
              <a:rPr kumimoji="1" lang="ja-JP" altLang="en-US" dirty="0"/>
              <a:t>甲乙混乱した民話の創成</a:t>
            </a:r>
          </a:p>
        </p:txBody>
      </p:sp>
      <p:sp>
        <p:nvSpPr>
          <p:cNvPr id="14" name="テキスト ボックス 13">
            <a:extLst>
              <a:ext uri="{FF2B5EF4-FFF2-40B4-BE49-F238E27FC236}">
                <a16:creationId xmlns:a16="http://schemas.microsoft.com/office/drawing/2014/main" id="{F90669D1-F3AA-4B3D-B6DE-B28D8E2842A5}"/>
              </a:ext>
            </a:extLst>
          </p:cNvPr>
          <p:cNvSpPr txBox="1"/>
          <p:nvPr/>
        </p:nvSpPr>
        <p:spPr>
          <a:xfrm>
            <a:off x="5304766" y="2569563"/>
            <a:ext cx="848497" cy="369332"/>
          </a:xfrm>
          <a:prstGeom prst="rect">
            <a:avLst/>
          </a:prstGeom>
          <a:noFill/>
        </p:spPr>
        <p:txBody>
          <a:bodyPr wrap="square" rtlCol="0">
            <a:spAutoFit/>
          </a:bodyPr>
          <a:lstStyle/>
          <a:p>
            <a:r>
              <a:rPr kumimoji="1" lang="ja-JP" altLang="en-US" dirty="0"/>
              <a:t>音写</a:t>
            </a:r>
          </a:p>
        </p:txBody>
      </p:sp>
      <p:sp>
        <p:nvSpPr>
          <p:cNvPr id="15" name="テキスト ボックス 14">
            <a:extLst>
              <a:ext uri="{FF2B5EF4-FFF2-40B4-BE49-F238E27FC236}">
                <a16:creationId xmlns:a16="http://schemas.microsoft.com/office/drawing/2014/main" id="{55088082-1537-409A-A76E-FE33E14713C9}"/>
              </a:ext>
            </a:extLst>
          </p:cNvPr>
          <p:cNvSpPr txBox="1"/>
          <p:nvPr/>
        </p:nvSpPr>
        <p:spPr>
          <a:xfrm>
            <a:off x="3988429" y="3513773"/>
            <a:ext cx="351050" cy="646331"/>
          </a:xfrm>
          <a:prstGeom prst="rect">
            <a:avLst/>
          </a:prstGeom>
          <a:noFill/>
        </p:spPr>
        <p:txBody>
          <a:bodyPr wrap="square" rtlCol="0">
            <a:spAutoFit/>
          </a:bodyPr>
          <a:lstStyle/>
          <a:p>
            <a:r>
              <a:rPr kumimoji="1" lang="ja-JP" altLang="en-US" dirty="0"/>
              <a:t>翻訳</a:t>
            </a:r>
          </a:p>
        </p:txBody>
      </p:sp>
      <p:sp>
        <p:nvSpPr>
          <p:cNvPr id="16" name="矢印: 折線 15">
            <a:extLst>
              <a:ext uri="{FF2B5EF4-FFF2-40B4-BE49-F238E27FC236}">
                <a16:creationId xmlns:a16="http://schemas.microsoft.com/office/drawing/2014/main" id="{367A66CA-6830-4B44-9A25-1CDA15B35FFF}"/>
              </a:ext>
            </a:extLst>
          </p:cNvPr>
          <p:cNvSpPr/>
          <p:nvPr/>
        </p:nvSpPr>
        <p:spPr>
          <a:xfrm>
            <a:off x="4407100" y="2131563"/>
            <a:ext cx="1845352" cy="616986"/>
          </a:xfrm>
          <a:prstGeom prst="bentArrow">
            <a:avLst>
              <a:gd name="adj1" fmla="val 25000"/>
              <a:gd name="adj2" fmla="val 20677"/>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DE756481-2FC4-4BE4-B1A1-1BAB8BB80841}"/>
              </a:ext>
            </a:extLst>
          </p:cNvPr>
          <p:cNvSpPr txBox="1"/>
          <p:nvPr/>
        </p:nvSpPr>
        <p:spPr>
          <a:xfrm>
            <a:off x="6471920" y="2175778"/>
            <a:ext cx="686487" cy="369332"/>
          </a:xfrm>
          <a:prstGeom prst="rect">
            <a:avLst/>
          </a:prstGeom>
          <a:noFill/>
          <a:ln>
            <a:solidFill>
              <a:schemeClr val="tx1"/>
            </a:solidFill>
          </a:ln>
        </p:spPr>
        <p:txBody>
          <a:bodyPr wrap="square" rtlCol="0">
            <a:spAutoFit/>
          </a:bodyPr>
          <a:lstStyle/>
          <a:p>
            <a:r>
              <a:rPr kumimoji="1" lang="ja-JP" altLang="en-US" dirty="0"/>
              <a:t>飛鳥</a:t>
            </a:r>
          </a:p>
        </p:txBody>
      </p:sp>
      <p:pic>
        <p:nvPicPr>
          <p:cNvPr id="18" name="図 17">
            <a:extLst>
              <a:ext uri="{FF2B5EF4-FFF2-40B4-BE49-F238E27FC236}">
                <a16:creationId xmlns:a16="http://schemas.microsoft.com/office/drawing/2014/main" id="{0B6AE4D0-8E1D-49D9-A96E-85234ECCB90F}"/>
              </a:ext>
            </a:extLst>
          </p:cNvPr>
          <p:cNvPicPr>
            <a:picLocks noChangeAspect="1"/>
          </p:cNvPicPr>
          <p:nvPr/>
        </p:nvPicPr>
        <p:blipFill>
          <a:blip r:embed="rId3"/>
          <a:stretch>
            <a:fillRect/>
          </a:stretch>
        </p:blipFill>
        <p:spPr>
          <a:xfrm>
            <a:off x="7239137" y="2131563"/>
            <a:ext cx="731583" cy="408467"/>
          </a:xfrm>
          <a:prstGeom prst="rect">
            <a:avLst/>
          </a:prstGeom>
        </p:spPr>
      </p:pic>
      <p:sp>
        <p:nvSpPr>
          <p:cNvPr id="19" name="テキスト ボックス 18">
            <a:extLst>
              <a:ext uri="{FF2B5EF4-FFF2-40B4-BE49-F238E27FC236}">
                <a16:creationId xmlns:a16="http://schemas.microsoft.com/office/drawing/2014/main" id="{DE9FA329-8031-4B17-A3C0-EDD7D444CD54}"/>
              </a:ext>
            </a:extLst>
          </p:cNvPr>
          <p:cNvSpPr txBox="1"/>
          <p:nvPr/>
        </p:nvSpPr>
        <p:spPr>
          <a:xfrm>
            <a:off x="8209280" y="2192607"/>
            <a:ext cx="955040" cy="369332"/>
          </a:xfrm>
          <a:prstGeom prst="rect">
            <a:avLst/>
          </a:prstGeom>
          <a:noFill/>
          <a:ln>
            <a:solidFill>
              <a:schemeClr val="tx1"/>
            </a:solidFill>
          </a:ln>
        </p:spPr>
        <p:txBody>
          <a:bodyPr wrap="square" rtlCol="0">
            <a:spAutoFit/>
          </a:bodyPr>
          <a:lstStyle/>
          <a:p>
            <a:r>
              <a:rPr kumimoji="1" lang="ja-JP" altLang="en-US" dirty="0"/>
              <a:t>明日香</a:t>
            </a:r>
          </a:p>
        </p:txBody>
      </p:sp>
      <p:sp>
        <p:nvSpPr>
          <p:cNvPr id="20" name="テキスト ボックス 19">
            <a:extLst>
              <a:ext uri="{FF2B5EF4-FFF2-40B4-BE49-F238E27FC236}">
                <a16:creationId xmlns:a16="http://schemas.microsoft.com/office/drawing/2014/main" id="{60463246-9B9D-4424-B8EF-1F35C6B27BA7}"/>
              </a:ext>
            </a:extLst>
          </p:cNvPr>
          <p:cNvSpPr txBox="1"/>
          <p:nvPr/>
        </p:nvSpPr>
        <p:spPr>
          <a:xfrm>
            <a:off x="7604928" y="2938895"/>
            <a:ext cx="3398352" cy="646331"/>
          </a:xfrm>
          <a:prstGeom prst="rect">
            <a:avLst/>
          </a:prstGeom>
          <a:noFill/>
        </p:spPr>
        <p:txBody>
          <a:bodyPr wrap="square" rtlCol="0">
            <a:spAutoFit/>
          </a:bodyPr>
          <a:lstStyle/>
          <a:p>
            <a:r>
              <a:rPr kumimoji="1" lang="ja-JP" altLang="en-US" i="1" dirty="0"/>
              <a:t>音写で漢字を宛てると、今度は漢字の意味で誤解が始まる。</a:t>
            </a:r>
          </a:p>
        </p:txBody>
      </p:sp>
    </p:spTree>
    <p:extLst>
      <p:ext uri="{BB962C8B-B14F-4D97-AF65-F5344CB8AC3E}">
        <p14:creationId xmlns:p14="http://schemas.microsoft.com/office/powerpoint/2010/main" val="2179702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A35454FB-334A-4ACB-91E2-5854889A4D41}"/>
              </a:ext>
            </a:extLst>
          </p:cNvPr>
          <p:cNvSpPr/>
          <p:nvPr/>
        </p:nvSpPr>
        <p:spPr>
          <a:xfrm>
            <a:off x="1095633" y="1016512"/>
            <a:ext cx="6096000" cy="4801314"/>
          </a:xfrm>
          <a:prstGeom prst="rect">
            <a:avLst/>
          </a:prstGeom>
        </p:spPr>
        <p:txBody>
          <a:bodyPr>
            <a:spAutoFit/>
          </a:bodyPr>
          <a:lstStyle/>
          <a:p>
            <a:r>
              <a:rPr lang="ja-JP" altLang="en-US" dirty="0"/>
              <a:t>鳥取県以外の「鳥取」地名：西日本では</a:t>
            </a:r>
            <a:endParaRPr lang="en-US" altLang="ja-JP" dirty="0"/>
          </a:p>
          <a:p>
            <a:r>
              <a:rPr lang="ja-JP" altLang="en-US" dirty="0"/>
              <a:t>三重県員弁郡東員町、</a:t>
            </a:r>
            <a:endParaRPr lang="en-US" altLang="ja-JP" dirty="0"/>
          </a:p>
          <a:p>
            <a:r>
              <a:rPr lang="ja-JP" altLang="en-US" dirty="0"/>
              <a:t>京都府京丹後市弥栄町、</a:t>
            </a:r>
            <a:endParaRPr lang="en-US" altLang="ja-JP" dirty="0"/>
          </a:p>
          <a:p>
            <a:r>
              <a:rPr lang="ja-JP" altLang="en-US" dirty="0"/>
              <a:t>兵庫（大鳴門橋の本土側たもと）、</a:t>
            </a:r>
            <a:endParaRPr lang="en-US" altLang="ja-JP" dirty="0"/>
          </a:p>
          <a:p>
            <a:r>
              <a:rPr lang="ja-JP" altLang="en-US" dirty="0"/>
              <a:t>大阪府阪南市和泉鳥取、</a:t>
            </a:r>
            <a:endParaRPr lang="en-US" altLang="ja-JP" dirty="0"/>
          </a:p>
          <a:p>
            <a:r>
              <a:rPr lang="ja-JP" altLang="en-US" dirty="0"/>
              <a:t>富山県射水市</a:t>
            </a:r>
            <a:endParaRPr lang="en-US" altLang="ja-JP" dirty="0"/>
          </a:p>
          <a:p>
            <a:endParaRPr lang="en-US" altLang="ja-JP" dirty="0"/>
          </a:p>
          <a:p>
            <a:r>
              <a:rPr lang="en-US" altLang="ja-JP" dirty="0"/>
              <a:t>Bard</a:t>
            </a:r>
            <a:r>
              <a:rPr lang="ja-JP" altLang="en-US" dirty="0"/>
              <a:t>が拾った鳥取県外の鳥取</a:t>
            </a:r>
            <a:endParaRPr lang="en-US" altLang="ja-JP" dirty="0"/>
          </a:p>
          <a:p>
            <a:pPr lvl="0" eaLnBrk="0" fontAlgn="base" hangingPunct="0">
              <a:spcBef>
                <a:spcPct val="0"/>
              </a:spcBef>
              <a:spcAft>
                <a:spcPct val="0"/>
              </a:spcAft>
              <a:buFontTx/>
              <a:buChar char="•"/>
            </a:pPr>
            <a:r>
              <a:rPr kumimoji="0" lang="ja-JP" altLang="ja-JP" dirty="0">
                <a:latin typeface="Arial" panose="020B0604020202020204" pitchFamily="34" charset="0"/>
              </a:rPr>
              <a:t>鳥取 (東京都八王子市) </a:t>
            </a:r>
          </a:p>
          <a:p>
            <a:pPr lvl="0" eaLnBrk="0" fontAlgn="base" hangingPunct="0">
              <a:spcBef>
                <a:spcPct val="0"/>
              </a:spcBef>
              <a:spcAft>
                <a:spcPct val="0"/>
              </a:spcAft>
              <a:buFontTx/>
              <a:buChar char="•"/>
            </a:pPr>
            <a:r>
              <a:rPr kumimoji="0" lang="ja-JP" altLang="ja-JP" dirty="0">
                <a:latin typeface="Arial" panose="020B0604020202020204" pitchFamily="34" charset="0"/>
              </a:rPr>
              <a:t>鳥取 (大阪府南河内郡太子町) </a:t>
            </a:r>
          </a:p>
          <a:p>
            <a:pPr lvl="0" eaLnBrk="0" fontAlgn="base" hangingPunct="0">
              <a:spcBef>
                <a:spcPct val="0"/>
              </a:spcBef>
              <a:spcAft>
                <a:spcPct val="0"/>
              </a:spcAft>
              <a:buFontTx/>
              <a:buChar char="•"/>
            </a:pPr>
            <a:r>
              <a:rPr kumimoji="0" lang="ja-JP" altLang="ja-JP" dirty="0">
                <a:latin typeface="Arial" panose="020B0604020202020204" pitchFamily="34" charset="0"/>
              </a:rPr>
              <a:t>鳥取 (兵庫県朝来市) </a:t>
            </a:r>
          </a:p>
          <a:p>
            <a:pPr lvl="0" eaLnBrk="0" fontAlgn="base" hangingPunct="0">
              <a:spcBef>
                <a:spcPct val="0"/>
              </a:spcBef>
              <a:spcAft>
                <a:spcPct val="0"/>
              </a:spcAft>
              <a:buFontTx/>
              <a:buChar char="•"/>
            </a:pPr>
            <a:r>
              <a:rPr kumimoji="0" lang="ja-JP" altLang="ja-JP" dirty="0">
                <a:latin typeface="Arial" panose="020B0604020202020204" pitchFamily="34" charset="0"/>
              </a:rPr>
              <a:t>鳥取 (京都府南丹市) </a:t>
            </a:r>
          </a:p>
          <a:p>
            <a:pPr lvl="0" eaLnBrk="0" fontAlgn="base" hangingPunct="0">
              <a:spcBef>
                <a:spcPct val="0"/>
              </a:spcBef>
              <a:spcAft>
                <a:spcPct val="0"/>
              </a:spcAft>
              <a:buFontTx/>
              <a:buChar char="•"/>
            </a:pPr>
            <a:r>
              <a:rPr kumimoji="0" lang="ja-JP" altLang="ja-JP" dirty="0">
                <a:latin typeface="Arial" panose="020B0604020202020204" pitchFamily="34" charset="0"/>
              </a:rPr>
              <a:t>鳥取 (香川県小豆郡土庄町) </a:t>
            </a:r>
          </a:p>
          <a:p>
            <a:pPr lvl="0" eaLnBrk="0" fontAlgn="base" hangingPunct="0">
              <a:spcBef>
                <a:spcPct val="0"/>
              </a:spcBef>
              <a:spcAft>
                <a:spcPct val="0"/>
              </a:spcAft>
              <a:buFontTx/>
              <a:buChar char="•"/>
            </a:pPr>
            <a:r>
              <a:rPr kumimoji="0" lang="ja-JP" altLang="ja-JP" dirty="0">
                <a:latin typeface="Arial" panose="020B0604020202020204" pitchFamily="34" charset="0"/>
              </a:rPr>
              <a:t>鳥取 (愛媛県宇和島市) </a:t>
            </a:r>
          </a:p>
          <a:p>
            <a:pPr lvl="0" eaLnBrk="0" fontAlgn="base" hangingPunct="0">
              <a:spcBef>
                <a:spcPct val="0"/>
              </a:spcBef>
              <a:spcAft>
                <a:spcPct val="0"/>
              </a:spcAft>
              <a:buFontTx/>
              <a:buChar char="•"/>
            </a:pPr>
            <a:r>
              <a:rPr kumimoji="0" lang="ja-JP" altLang="ja-JP" dirty="0">
                <a:latin typeface="Arial" panose="020B0604020202020204" pitchFamily="34" charset="0"/>
              </a:rPr>
              <a:t>鳥取 (福岡県福岡市博多区) </a:t>
            </a:r>
          </a:p>
          <a:p>
            <a:pPr lvl="0" eaLnBrk="0" fontAlgn="base" hangingPunct="0">
              <a:spcBef>
                <a:spcPct val="0"/>
              </a:spcBef>
              <a:spcAft>
                <a:spcPct val="0"/>
              </a:spcAft>
              <a:buFontTx/>
              <a:buChar char="•"/>
            </a:pPr>
            <a:r>
              <a:rPr kumimoji="0" lang="ja-JP" altLang="ja-JP" dirty="0">
                <a:latin typeface="Arial" panose="020B0604020202020204" pitchFamily="34" charset="0"/>
              </a:rPr>
              <a:t>鳥取 (佐賀県唐津市) </a:t>
            </a:r>
          </a:p>
          <a:p>
            <a:endParaRPr lang="ja-JP" altLang="en-US" dirty="0"/>
          </a:p>
        </p:txBody>
      </p:sp>
    </p:spTree>
    <p:extLst>
      <p:ext uri="{BB962C8B-B14F-4D97-AF65-F5344CB8AC3E}">
        <p14:creationId xmlns:p14="http://schemas.microsoft.com/office/powerpoint/2010/main" val="32700922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8727</TotalTime>
  <Words>788</Words>
  <Application>Microsoft Office PowerPoint</Application>
  <PresentationFormat>ワイド画面</PresentationFormat>
  <Paragraphs>108</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游ゴシック</vt:lpstr>
      <vt:lpstr>游ゴシック Light</vt:lpstr>
      <vt:lpstr>Arial</vt:lpstr>
      <vt:lpstr>Office テーマ</vt:lpstr>
      <vt:lpstr>古代史料とアイヌ語 『古事記』『日本書紀』『諸国風土記』『万葉集』など</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Ainu語地名漫歩</dc:title>
  <dc:creator>大山 元</dc:creator>
  <cp:lastModifiedBy>大山 元</cp:lastModifiedBy>
  <cp:revision>271</cp:revision>
  <dcterms:created xsi:type="dcterms:W3CDTF">2023-09-02T22:53:33Z</dcterms:created>
  <dcterms:modified xsi:type="dcterms:W3CDTF">2024-02-13T20:49:21Z</dcterms:modified>
</cp:coreProperties>
</file>